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1"/>
  </p:notesMasterIdLst>
  <p:handoutMasterIdLst>
    <p:handoutMasterId r:id="rId22"/>
  </p:handoutMasterIdLst>
  <p:sldIdLst>
    <p:sldId id="271" r:id="rId3"/>
    <p:sldId id="273" r:id="rId4"/>
    <p:sldId id="274" r:id="rId5"/>
    <p:sldId id="275" r:id="rId6"/>
    <p:sldId id="276" r:id="rId7"/>
    <p:sldId id="345" r:id="rId8"/>
    <p:sldId id="346" r:id="rId9"/>
    <p:sldId id="347" r:id="rId10"/>
    <p:sldId id="348" r:id="rId11"/>
    <p:sldId id="339" r:id="rId12"/>
    <p:sldId id="310" r:id="rId13"/>
    <p:sldId id="340" r:id="rId14"/>
    <p:sldId id="344" r:id="rId15"/>
    <p:sldId id="315" r:id="rId16"/>
    <p:sldId id="316" r:id="rId17"/>
    <p:sldId id="317" r:id="rId18"/>
    <p:sldId id="341" r:id="rId19"/>
    <p:sldId id="321" r:id="rId20"/>
  </p:sldIdLst>
  <p:sldSz cx="13004800" cy="9753600"/>
  <p:notesSz cx="9144000" cy="6858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6502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30046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95069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60091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325114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390137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455160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5201839" algn="l" defTabSz="130046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rsifarma" initials="M" lastIdx="1" clrIdx="0">
    <p:extLst>
      <p:ext uri="{19B8F6BF-5375-455C-9EA6-DF929625EA0E}">
        <p15:presenceInfo xmlns:p15="http://schemas.microsoft.com/office/powerpoint/2012/main" userId="Mersifarm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8B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60"/>
  </p:normalViewPr>
  <p:slideViewPr>
    <p:cSldViewPr snapToGrid="0">
      <p:cViewPr>
        <p:scale>
          <a:sx n="31" d="100"/>
          <a:sy n="31" d="100"/>
        </p:scale>
        <p:origin x="1338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243501A-2169-4F56-9CA1-A997CB06AF6B}" type="datetimeFigureOut">
              <a:rPr lang="en-US"/>
              <a:pPr>
                <a:defRPr/>
              </a:pPr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3CF2748-B5C6-4F9B-BB14-A8F29D1BF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0185D-79B8-4405-BCE6-96A1496167C8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E9330-3B32-4CF4-A647-D2AC1C995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9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1pPr>
    <a:lvl2pPr marL="65023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2pPr>
    <a:lvl3pPr marL="130046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3pPr>
    <a:lvl4pPr marL="1950690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4pPr>
    <a:lvl5pPr marL="260091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5pPr>
    <a:lvl6pPr marL="325114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6pPr>
    <a:lvl7pPr marL="390137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7pPr>
    <a:lvl8pPr marL="455160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8pPr>
    <a:lvl9pPr marL="5201839" algn="l" defTabSz="1300460" rtl="0" eaLnBrk="1" latinLnBrk="0" hangingPunct="1">
      <a:defRPr sz="1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1596249"/>
            <a:ext cx="11054080" cy="3395698"/>
          </a:xfrm>
        </p:spPr>
        <p:txBody>
          <a:bodyPr anchor="b"/>
          <a:lstStyle>
            <a:lvl1pPr algn="ctr">
              <a:defRPr sz="85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3413"/>
            </a:lvl1pPr>
            <a:lvl2pPr marL="650263" indent="0" algn="ctr">
              <a:buNone/>
              <a:defRPr sz="2844"/>
            </a:lvl2pPr>
            <a:lvl3pPr marL="1300525" indent="0" algn="ctr">
              <a:buNone/>
              <a:defRPr sz="2561"/>
            </a:lvl3pPr>
            <a:lvl4pPr marL="1950788" indent="0" algn="ctr">
              <a:buNone/>
              <a:defRPr sz="2276"/>
            </a:lvl4pPr>
            <a:lvl5pPr marL="2601049" indent="0" algn="ctr">
              <a:buNone/>
              <a:defRPr sz="2276"/>
            </a:lvl5pPr>
            <a:lvl6pPr marL="3251312" indent="0" algn="ctr">
              <a:buNone/>
              <a:defRPr sz="2276"/>
            </a:lvl6pPr>
            <a:lvl7pPr marL="3901574" indent="0" algn="ctr">
              <a:buNone/>
              <a:defRPr sz="2276"/>
            </a:lvl7pPr>
            <a:lvl8pPr marL="4551836" indent="0" algn="ctr">
              <a:buNone/>
              <a:defRPr sz="2276"/>
            </a:lvl8pPr>
            <a:lvl9pPr marL="5202099" indent="0" algn="ctr">
              <a:buNone/>
              <a:defRPr sz="227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F600FD-824D-44AB-8FCD-31BC5EEE2041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10A3F-58EF-4BDB-AFA6-83228163CF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4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721E08-AC8A-4E65-8B64-F74591C701AF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DF1F8-2B11-4999-A1A4-42B523B94B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3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9"/>
            <a:ext cx="11216640" cy="4057226"/>
          </a:xfrm>
        </p:spPr>
        <p:txBody>
          <a:bodyPr anchor="b"/>
          <a:lstStyle>
            <a:lvl1pPr>
              <a:defRPr sz="853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47"/>
            <a:ext cx="11216640" cy="2133599"/>
          </a:xfrm>
        </p:spPr>
        <p:txBody>
          <a:bodyPr/>
          <a:lstStyle>
            <a:lvl1pPr marL="0" indent="0">
              <a:buNone/>
              <a:defRPr sz="3413">
                <a:solidFill>
                  <a:schemeClr val="tx1"/>
                </a:solidFill>
              </a:defRPr>
            </a:lvl1pPr>
            <a:lvl2pPr marL="650263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525" indent="0">
              <a:buNone/>
              <a:defRPr sz="2561">
                <a:solidFill>
                  <a:schemeClr val="tx1">
                    <a:tint val="75000"/>
                  </a:schemeClr>
                </a:solidFill>
              </a:defRPr>
            </a:lvl3pPr>
            <a:lvl4pPr marL="1950788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4pPr>
            <a:lvl5pPr marL="260104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5pPr>
            <a:lvl6pPr marL="3251312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6pPr>
            <a:lvl7pPr marL="3901574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7pPr>
            <a:lvl8pPr marL="4551836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8pPr>
            <a:lvl9pPr marL="5202099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455AD7-334E-42E1-BD6E-29319503A235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1825F-7909-4F33-9E42-12A63CADD36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7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932AEE-3873-4496-9873-95FD8CD0B52B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278E7-8542-48EA-9820-8EEFE08852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6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5" y="519299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9" y="2390987"/>
            <a:ext cx="5501639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63" indent="0">
              <a:buNone/>
              <a:defRPr sz="2844" b="1"/>
            </a:lvl2pPr>
            <a:lvl3pPr marL="1300525" indent="0">
              <a:buNone/>
              <a:defRPr sz="2561" b="1"/>
            </a:lvl3pPr>
            <a:lvl4pPr marL="1950788" indent="0">
              <a:buNone/>
              <a:defRPr sz="2276" b="1"/>
            </a:lvl4pPr>
            <a:lvl5pPr marL="2601049" indent="0">
              <a:buNone/>
              <a:defRPr sz="2276" b="1"/>
            </a:lvl5pPr>
            <a:lvl6pPr marL="3251312" indent="0">
              <a:buNone/>
              <a:defRPr sz="2276" b="1"/>
            </a:lvl6pPr>
            <a:lvl7pPr marL="3901574" indent="0">
              <a:buNone/>
              <a:defRPr sz="2276" b="1"/>
            </a:lvl7pPr>
            <a:lvl8pPr marL="4551836" indent="0">
              <a:buNone/>
              <a:defRPr sz="2276" b="1"/>
            </a:lvl8pPr>
            <a:lvl9pPr marL="5202099" indent="0">
              <a:buNone/>
              <a:defRPr sz="2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9" y="3562778"/>
            <a:ext cx="5501639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1" y="2390987"/>
            <a:ext cx="5528734" cy="1171786"/>
          </a:xfrm>
        </p:spPr>
        <p:txBody>
          <a:bodyPr anchor="b"/>
          <a:lstStyle>
            <a:lvl1pPr marL="0" indent="0">
              <a:buNone/>
              <a:defRPr sz="3413" b="1"/>
            </a:lvl1pPr>
            <a:lvl2pPr marL="650263" indent="0">
              <a:buNone/>
              <a:defRPr sz="2844" b="1"/>
            </a:lvl2pPr>
            <a:lvl3pPr marL="1300525" indent="0">
              <a:buNone/>
              <a:defRPr sz="2561" b="1"/>
            </a:lvl3pPr>
            <a:lvl4pPr marL="1950788" indent="0">
              <a:buNone/>
              <a:defRPr sz="2276" b="1"/>
            </a:lvl4pPr>
            <a:lvl5pPr marL="2601049" indent="0">
              <a:buNone/>
              <a:defRPr sz="2276" b="1"/>
            </a:lvl5pPr>
            <a:lvl6pPr marL="3251312" indent="0">
              <a:buNone/>
              <a:defRPr sz="2276" b="1"/>
            </a:lvl6pPr>
            <a:lvl7pPr marL="3901574" indent="0">
              <a:buNone/>
              <a:defRPr sz="2276" b="1"/>
            </a:lvl7pPr>
            <a:lvl8pPr marL="4551836" indent="0">
              <a:buNone/>
              <a:defRPr sz="2276" b="1"/>
            </a:lvl8pPr>
            <a:lvl9pPr marL="5202099" indent="0">
              <a:buNone/>
              <a:defRPr sz="2276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1" y="3562778"/>
            <a:ext cx="5528734" cy="5240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8320C2-7937-4573-84E1-D6E581DB4722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A910E6-DA26-4614-A993-A4A1C20A4A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06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27BAAA-F445-4880-B599-0031D13F3720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634FAD-68B0-46F0-B26E-2DA3F7B2E4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776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CEE5396-4E9D-4EFA-BD30-5DCE67407061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D6F1E4-690D-46B4-97BF-B0451B99DF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17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40"/>
            <a:ext cx="6583680" cy="6931378"/>
          </a:xfrm>
        </p:spPr>
        <p:txBody>
          <a:bodyPr/>
          <a:lstStyle>
            <a:lvl1pPr>
              <a:defRPr sz="4551"/>
            </a:lvl1pPr>
            <a:lvl2pPr>
              <a:defRPr sz="3983"/>
            </a:lvl2pPr>
            <a:lvl3pPr>
              <a:defRPr sz="3413"/>
            </a:lvl3pPr>
            <a:lvl4pPr>
              <a:defRPr sz="2844"/>
            </a:lvl4pPr>
            <a:lvl5pPr>
              <a:defRPr sz="2844"/>
            </a:lvl5pPr>
            <a:lvl6pPr>
              <a:defRPr sz="2844"/>
            </a:lvl6pPr>
            <a:lvl7pPr>
              <a:defRPr sz="2844"/>
            </a:lvl7pPr>
            <a:lvl8pPr>
              <a:defRPr sz="2844"/>
            </a:lvl8pPr>
            <a:lvl9pPr>
              <a:defRPr sz="284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5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63" indent="0">
              <a:buNone/>
              <a:defRPr sz="1991"/>
            </a:lvl2pPr>
            <a:lvl3pPr marL="1300525" indent="0">
              <a:buNone/>
              <a:defRPr sz="1707"/>
            </a:lvl3pPr>
            <a:lvl4pPr marL="1950788" indent="0">
              <a:buNone/>
              <a:defRPr sz="1422"/>
            </a:lvl4pPr>
            <a:lvl5pPr marL="2601049" indent="0">
              <a:buNone/>
              <a:defRPr sz="1422"/>
            </a:lvl5pPr>
            <a:lvl6pPr marL="3251312" indent="0">
              <a:buNone/>
              <a:defRPr sz="1422"/>
            </a:lvl6pPr>
            <a:lvl7pPr marL="3901574" indent="0">
              <a:buNone/>
              <a:defRPr sz="1422"/>
            </a:lvl7pPr>
            <a:lvl8pPr marL="4551836" indent="0">
              <a:buNone/>
              <a:defRPr sz="1422"/>
            </a:lvl8pPr>
            <a:lvl9pPr marL="5202099" indent="0">
              <a:buNone/>
              <a:defRPr sz="142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B888CC-2114-4FED-B1F7-22A61B1A3CC6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7E828D-5902-4DAA-89C9-59F4E2E068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47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455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34" y="1404340"/>
            <a:ext cx="6583680" cy="6931378"/>
          </a:xfrm>
        </p:spPr>
        <p:txBody>
          <a:bodyPr anchor="t"/>
          <a:lstStyle>
            <a:lvl1pPr marL="0" indent="0">
              <a:buNone/>
              <a:defRPr sz="4551"/>
            </a:lvl1pPr>
            <a:lvl2pPr marL="650263" indent="0">
              <a:buNone/>
              <a:defRPr sz="3983"/>
            </a:lvl2pPr>
            <a:lvl3pPr marL="1300525" indent="0">
              <a:buNone/>
              <a:defRPr sz="3413"/>
            </a:lvl3pPr>
            <a:lvl4pPr marL="1950788" indent="0">
              <a:buNone/>
              <a:defRPr sz="2844"/>
            </a:lvl4pPr>
            <a:lvl5pPr marL="2601049" indent="0">
              <a:buNone/>
              <a:defRPr sz="2844"/>
            </a:lvl5pPr>
            <a:lvl6pPr marL="3251312" indent="0">
              <a:buNone/>
              <a:defRPr sz="2844"/>
            </a:lvl6pPr>
            <a:lvl7pPr marL="3901574" indent="0">
              <a:buNone/>
              <a:defRPr sz="2844"/>
            </a:lvl7pPr>
            <a:lvl8pPr marL="4551836" indent="0">
              <a:buNone/>
              <a:defRPr sz="2844"/>
            </a:lvl8pPr>
            <a:lvl9pPr marL="5202099" indent="0">
              <a:buNone/>
              <a:defRPr sz="2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5"/>
            <a:ext cx="4194386" cy="5420925"/>
          </a:xfrm>
        </p:spPr>
        <p:txBody>
          <a:bodyPr/>
          <a:lstStyle>
            <a:lvl1pPr marL="0" indent="0">
              <a:buNone/>
              <a:defRPr sz="2276"/>
            </a:lvl1pPr>
            <a:lvl2pPr marL="650263" indent="0">
              <a:buNone/>
              <a:defRPr sz="1991"/>
            </a:lvl2pPr>
            <a:lvl3pPr marL="1300525" indent="0">
              <a:buNone/>
              <a:defRPr sz="1707"/>
            </a:lvl3pPr>
            <a:lvl4pPr marL="1950788" indent="0">
              <a:buNone/>
              <a:defRPr sz="1422"/>
            </a:lvl4pPr>
            <a:lvl5pPr marL="2601049" indent="0">
              <a:buNone/>
              <a:defRPr sz="1422"/>
            </a:lvl5pPr>
            <a:lvl6pPr marL="3251312" indent="0">
              <a:buNone/>
              <a:defRPr sz="1422"/>
            </a:lvl6pPr>
            <a:lvl7pPr marL="3901574" indent="0">
              <a:buNone/>
              <a:defRPr sz="1422"/>
            </a:lvl7pPr>
            <a:lvl8pPr marL="4551836" indent="0">
              <a:buNone/>
              <a:defRPr sz="1422"/>
            </a:lvl8pPr>
            <a:lvl9pPr marL="5202099" indent="0">
              <a:buNone/>
              <a:defRPr sz="142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02B9F0-7FFA-424D-A52D-494FA81D4156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5AC7F6-4001-41BD-97E1-B711142919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55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7EB4D6-5A7A-42AE-BDF3-3B1F88FB4708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CC0FE-F598-414C-80D3-DCA8A29BA0A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1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1" y="519297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2" y="519297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BBFA4B-C3A6-4C06-84EA-FF009E3F74AB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044D62-D55E-492A-964B-A302DD6D47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994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6249"/>
            <a:ext cx="9753600" cy="3395698"/>
          </a:xfrm>
        </p:spPr>
        <p:txBody>
          <a:bodyPr anchor="b"/>
          <a:lstStyle>
            <a:lvl1pPr algn="ctr"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98"/>
            <a:ext cx="9753600" cy="2354862"/>
          </a:xfrm>
        </p:spPr>
        <p:txBody>
          <a:bodyPr/>
          <a:lstStyle>
            <a:lvl1pPr marL="0" indent="0" algn="ctr">
              <a:buNone/>
              <a:defRPr sz="2560"/>
            </a:lvl1pPr>
            <a:lvl2pPr marL="487695" indent="0" algn="ctr">
              <a:buNone/>
              <a:defRPr sz="2133"/>
            </a:lvl2pPr>
            <a:lvl3pPr marL="975390" indent="0" algn="ctr">
              <a:buNone/>
              <a:defRPr sz="1920"/>
            </a:lvl3pPr>
            <a:lvl4pPr marL="1463086" indent="0" algn="ctr">
              <a:buNone/>
              <a:defRPr sz="1707"/>
            </a:lvl4pPr>
            <a:lvl5pPr marL="1950781" indent="0" algn="ctr">
              <a:buNone/>
              <a:defRPr sz="1707"/>
            </a:lvl5pPr>
            <a:lvl6pPr marL="2438476" indent="0" algn="ctr">
              <a:buNone/>
              <a:defRPr sz="1707"/>
            </a:lvl6pPr>
            <a:lvl7pPr marL="2926171" indent="0" algn="ctr">
              <a:buNone/>
              <a:defRPr sz="1707"/>
            </a:lvl7pPr>
            <a:lvl8pPr marL="3413867" indent="0" algn="ctr">
              <a:buNone/>
              <a:defRPr sz="1707"/>
            </a:lvl8pPr>
            <a:lvl9pPr marL="3901562" indent="0" algn="ctr">
              <a:buNone/>
              <a:defRPr sz="170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42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27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07" y="2431628"/>
            <a:ext cx="11216640" cy="4057226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307" y="6527237"/>
            <a:ext cx="11216640" cy="2133599"/>
          </a:xfrm>
        </p:spPr>
        <p:txBody>
          <a:bodyPr/>
          <a:lstStyle>
            <a:lvl1pPr marL="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1pPr>
            <a:lvl2pPr marL="48769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97539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46308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4pPr>
            <a:lvl5pPr marL="195078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5pPr>
            <a:lvl6pPr marL="2438476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6pPr>
            <a:lvl7pPr marL="2926171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7pPr>
            <a:lvl8pPr marL="3413867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8pPr>
            <a:lvl9pPr marL="3901562" indent="0">
              <a:buNone/>
              <a:defRPr sz="170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240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40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0" y="2596444"/>
            <a:ext cx="5527040" cy="61885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55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519290"/>
            <a:ext cx="11216640" cy="18852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775" y="2390987"/>
            <a:ext cx="5501639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775" y="3562773"/>
            <a:ext cx="5501639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680" y="2390987"/>
            <a:ext cx="5528734" cy="1171786"/>
          </a:xfrm>
        </p:spPr>
        <p:txBody>
          <a:bodyPr anchor="b"/>
          <a:lstStyle>
            <a:lvl1pPr marL="0" indent="0">
              <a:buNone/>
              <a:defRPr sz="2560" b="1"/>
            </a:lvl1pPr>
            <a:lvl2pPr marL="487695" indent="0">
              <a:buNone/>
              <a:defRPr sz="2133" b="1"/>
            </a:lvl2pPr>
            <a:lvl3pPr marL="975390" indent="0">
              <a:buNone/>
              <a:defRPr sz="1920" b="1"/>
            </a:lvl3pPr>
            <a:lvl4pPr marL="1463086" indent="0">
              <a:buNone/>
              <a:defRPr sz="1707" b="1"/>
            </a:lvl4pPr>
            <a:lvl5pPr marL="1950781" indent="0">
              <a:buNone/>
              <a:defRPr sz="1707" b="1"/>
            </a:lvl5pPr>
            <a:lvl6pPr marL="2438476" indent="0">
              <a:buNone/>
              <a:defRPr sz="1707" b="1"/>
            </a:lvl6pPr>
            <a:lvl7pPr marL="2926171" indent="0">
              <a:buNone/>
              <a:defRPr sz="1707" b="1"/>
            </a:lvl7pPr>
            <a:lvl8pPr marL="3413867" indent="0">
              <a:buNone/>
              <a:defRPr sz="1707" b="1"/>
            </a:lvl8pPr>
            <a:lvl9pPr marL="3901562" indent="0">
              <a:buNone/>
              <a:defRPr sz="170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680" y="3562773"/>
            <a:ext cx="5528734" cy="5240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88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915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297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8734" y="1404338"/>
            <a:ext cx="6583680" cy="6931378"/>
          </a:xfrm>
        </p:spPr>
        <p:txBody>
          <a:bodyPr/>
          <a:lstStyle>
            <a:lvl1pPr>
              <a:defRPr sz="3413"/>
            </a:lvl1pPr>
            <a:lvl2pPr>
              <a:defRPr sz="2987"/>
            </a:lvl2pPr>
            <a:lvl3pPr>
              <a:defRPr sz="256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677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774" y="650240"/>
            <a:ext cx="4194386" cy="2275840"/>
          </a:xfrm>
        </p:spPr>
        <p:txBody>
          <a:bodyPr anchor="b"/>
          <a:lstStyle>
            <a:lvl1pPr>
              <a:defRPr sz="341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28734" y="1404338"/>
            <a:ext cx="6583680" cy="6931378"/>
          </a:xfrm>
        </p:spPr>
        <p:txBody>
          <a:bodyPr anchor="t"/>
          <a:lstStyle>
            <a:lvl1pPr marL="0" indent="0">
              <a:buNone/>
              <a:defRPr sz="3413"/>
            </a:lvl1pPr>
            <a:lvl2pPr marL="487695" indent="0">
              <a:buNone/>
              <a:defRPr sz="2987"/>
            </a:lvl2pPr>
            <a:lvl3pPr marL="975390" indent="0">
              <a:buNone/>
              <a:defRPr sz="2560"/>
            </a:lvl3pPr>
            <a:lvl4pPr marL="1463086" indent="0">
              <a:buNone/>
              <a:defRPr sz="2133"/>
            </a:lvl4pPr>
            <a:lvl5pPr marL="1950781" indent="0">
              <a:buNone/>
              <a:defRPr sz="2133"/>
            </a:lvl5pPr>
            <a:lvl6pPr marL="2438476" indent="0">
              <a:buNone/>
              <a:defRPr sz="2133"/>
            </a:lvl6pPr>
            <a:lvl7pPr marL="2926171" indent="0">
              <a:buNone/>
              <a:defRPr sz="2133"/>
            </a:lvl7pPr>
            <a:lvl8pPr marL="3413867" indent="0">
              <a:buNone/>
              <a:defRPr sz="2133"/>
            </a:lvl8pPr>
            <a:lvl9pPr marL="3901562" indent="0">
              <a:buNone/>
              <a:defRPr sz="21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774" y="2926080"/>
            <a:ext cx="4194386" cy="5420925"/>
          </a:xfrm>
        </p:spPr>
        <p:txBody>
          <a:bodyPr/>
          <a:lstStyle>
            <a:lvl1pPr marL="0" indent="0">
              <a:buNone/>
              <a:defRPr sz="1707"/>
            </a:lvl1pPr>
            <a:lvl2pPr marL="487695" indent="0">
              <a:buNone/>
              <a:defRPr sz="1493"/>
            </a:lvl2pPr>
            <a:lvl3pPr marL="975390" indent="0">
              <a:buNone/>
              <a:defRPr sz="1280"/>
            </a:lvl3pPr>
            <a:lvl4pPr marL="1463086" indent="0">
              <a:buNone/>
              <a:defRPr sz="1067"/>
            </a:lvl4pPr>
            <a:lvl5pPr marL="1950781" indent="0">
              <a:buNone/>
              <a:defRPr sz="1067"/>
            </a:lvl5pPr>
            <a:lvl6pPr marL="2438476" indent="0">
              <a:buNone/>
              <a:defRPr sz="1067"/>
            </a:lvl6pPr>
            <a:lvl7pPr marL="2926171" indent="0">
              <a:buNone/>
              <a:defRPr sz="1067"/>
            </a:lvl7pPr>
            <a:lvl8pPr marL="3413867" indent="0">
              <a:buNone/>
              <a:defRPr sz="1067"/>
            </a:lvl8pPr>
            <a:lvl9pPr marL="3901562" indent="0">
              <a:buNone/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3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233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6560" y="519289"/>
            <a:ext cx="2804160" cy="8265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4080" y="519289"/>
            <a:ext cx="8249920" cy="82657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36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299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152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E25E3B-1ACC-44C1-BC2E-342FC2219AA1}" type="datetimeFigureOut">
              <a:rPr lang="en-US" smtClean="0"/>
              <a:pPr>
                <a:defRPr/>
              </a:pPr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152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9040152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6C6FA2B-26E9-4C57-9A7A-3B7FFD9927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411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00525" rtl="0" eaLnBrk="1" latinLnBrk="0" hangingPunct="1">
        <a:lnSpc>
          <a:spcPct val="90000"/>
        </a:lnSpc>
        <a:spcBef>
          <a:spcPct val="0"/>
        </a:spcBef>
        <a:buNone/>
        <a:defRPr sz="62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131" indent="-325131" algn="l" defTabSz="1300525" rtl="0" eaLnBrk="1" latinLnBrk="0" hangingPunct="1">
        <a:lnSpc>
          <a:spcPct val="90000"/>
        </a:lnSpc>
        <a:spcBef>
          <a:spcPts val="1422"/>
        </a:spcBef>
        <a:buFont typeface="Arial" panose="020B0604020202020204" pitchFamily="34" charset="0"/>
        <a:buChar char="•"/>
        <a:defRPr sz="3983" kern="1200">
          <a:solidFill>
            <a:schemeClr val="tx1"/>
          </a:solidFill>
          <a:latin typeface="+mn-lt"/>
          <a:ea typeface="+mn-ea"/>
          <a:cs typeface="+mn-cs"/>
        </a:defRPr>
      </a:lvl1pPr>
      <a:lvl2pPr marL="975394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625657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844" kern="1200">
          <a:solidFill>
            <a:schemeClr val="tx1"/>
          </a:solidFill>
          <a:latin typeface="+mn-lt"/>
          <a:ea typeface="+mn-ea"/>
          <a:cs typeface="+mn-cs"/>
        </a:defRPr>
      </a:lvl3pPr>
      <a:lvl4pPr marL="2275918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4pPr>
      <a:lvl5pPr marL="2926181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5pPr>
      <a:lvl6pPr marL="3576443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6pPr>
      <a:lvl7pPr marL="4226705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7pPr>
      <a:lvl8pPr marL="4876968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8pPr>
      <a:lvl9pPr marL="5527230" indent="-325131" algn="l" defTabSz="1300525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1pPr>
      <a:lvl2pPr marL="650263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2pPr>
      <a:lvl3pPr marL="1300525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3pPr>
      <a:lvl4pPr marL="1950788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4pPr>
      <a:lvl5pPr marL="2601049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5pPr>
      <a:lvl6pPr marL="3251312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6pPr>
      <a:lvl7pPr marL="3901574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7pPr>
      <a:lvl8pPr marL="4551836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8pPr>
      <a:lvl9pPr marL="5202099" algn="l" defTabSz="1300525" rtl="0" eaLnBrk="1" latinLnBrk="0" hangingPunct="1">
        <a:defRPr sz="25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4080" y="519290"/>
            <a:ext cx="11216640" cy="1885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4080" y="2596444"/>
            <a:ext cx="11216640" cy="61885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B5118-7945-44F8-946E-DAE88B24D3D0}" type="datetimeFigureOut">
              <a:rPr lang="en-US" smtClean="0"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0" y="9040143"/>
            <a:ext cx="438912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0" y="9040143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87FC7-194D-4A5B-8A01-E53C487A45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16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75390" rtl="0" eaLnBrk="1" latinLnBrk="0" hangingPunct="1">
        <a:lnSpc>
          <a:spcPct val="90000"/>
        </a:lnSpc>
        <a:spcBef>
          <a:spcPct val="0"/>
        </a:spcBef>
        <a:buNone/>
        <a:defRPr sz="4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848" indent="-243848" algn="l" defTabSz="975390" rtl="0" eaLnBrk="1" latinLnBrk="0" hangingPunct="1">
        <a:lnSpc>
          <a:spcPct val="90000"/>
        </a:lnSpc>
        <a:spcBef>
          <a:spcPts val="1067"/>
        </a:spcBef>
        <a:buFont typeface="Arial" panose="020B0604020202020204" pitchFamily="34" charset="0"/>
        <a:buChar char="•"/>
        <a:defRPr sz="2987" kern="1200">
          <a:solidFill>
            <a:schemeClr val="tx1"/>
          </a:solidFill>
          <a:latin typeface="+mn-lt"/>
          <a:ea typeface="+mn-ea"/>
          <a:cs typeface="+mn-cs"/>
        </a:defRPr>
      </a:lvl1pPr>
      <a:lvl2pPr marL="73154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38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706933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219462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68232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3170019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657714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4145410" indent="-243848" algn="l" defTabSz="975390" rtl="0" eaLnBrk="1" latinLnBrk="0" hangingPunct="1">
        <a:lnSpc>
          <a:spcPct val="90000"/>
        </a:lnSpc>
        <a:spcBef>
          <a:spcPts val="533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7695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5390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308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078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38476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26171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13867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01562" algn="l" defTabSz="975390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" Type="http://schemas.openxmlformats.org/officeDocument/2006/relationships/image" Target="../media/image6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jpeg"/><Relationship Id="rId19" Type="http://schemas.openxmlformats.org/officeDocument/2006/relationships/image" Target="../media/image29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microsoft.com/office/2007/relationships/hdphoto" Target="../media/hdphoto1.wdp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6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0"/>
            <a:ext cx="2217987" cy="65289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B14AB07-0B56-AE82-9341-1D83435C2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3257180"/>
            <a:ext cx="9753600" cy="1179437"/>
          </a:xfrm>
        </p:spPr>
        <p:txBody>
          <a:bodyPr>
            <a:normAutofit/>
          </a:bodyPr>
          <a:lstStyle/>
          <a:p>
            <a:r>
              <a:rPr lang="en-US" sz="6000" b="1" dirty="0">
                <a:solidFill>
                  <a:srgbClr val="20386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Company Profile</a:t>
            </a:r>
            <a:endParaRPr lang="en-ID" sz="6000" b="1" dirty="0">
              <a:solidFill>
                <a:srgbClr val="203864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6BC290C-BF8D-027E-44DF-0A4991376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7848" y="4876800"/>
            <a:ext cx="9753600" cy="893379"/>
          </a:xfrm>
        </p:spPr>
        <p:txBody>
          <a:bodyPr>
            <a:normAutofit/>
          </a:bodyPr>
          <a:lstStyle/>
          <a:p>
            <a:r>
              <a:rPr lang="en-US" sz="3413" spc="-64" dirty="0">
                <a:solidFill>
                  <a:srgbClr val="051D40"/>
                </a:solidFill>
                <a:latin typeface="Poppins Bold"/>
                <a:ea typeface="Poppins Bold"/>
                <a:cs typeface="Poppins Bold"/>
                <a:sym typeface="Poppins Bold"/>
              </a:rPr>
              <a:t>PT MERSIFARMA TIRMAKU MERCUSANA</a:t>
            </a:r>
            <a:endParaRPr lang="en-US" sz="3413" b="1" dirty="0"/>
          </a:p>
        </p:txBody>
      </p:sp>
    </p:spTree>
    <p:extLst>
      <p:ext uri="{BB962C8B-B14F-4D97-AF65-F5344CB8AC3E}">
        <p14:creationId xmlns:p14="http://schemas.microsoft.com/office/powerpoint/2010/main" val="2584783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32269A-9029-49F8-D0FB-AF99CDC7D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7BF22B-B5A6-DCDB-A44E-D421E8C9E2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771" y="0"/>
            <a:ext cx="2217987" cy="673875"/>
          </a:xfrm>
          <a:prstGeom prst="rect">
            <a:avLst/>
          </a:prstGeom>
        </p:spPr>
      </p:pic>
      <p:sp>
        <p:nvSpPr>
          <p:cNvPr id="6" name="Freeform 11">
            <a:extLst>
              <a:ext uri="{FF2B5EF4-FFF2-40B4-BE49-F238E27FC236}">
                <a16:creationId xmlns:a16="http://schemas.microsoft.com/office/drawing/2014/main" id="{C78A20FC-898A-41A0-4C96-D542F1537733}"/>
              </a:ext>
            </a:extLst>
          </p:cNvPr>
          <p:cNvSpPr/>
          <p:nvPr/>
        </p:nvSpPr>
        <p:spPr>
          <a:xfrm>
            <a:off x="1687077" y="3224946"/>
            <a:ext cx="9630647" cy="2721405"/>
          </a:xfrm>
          <a:custGeom>
            <a:avLst/>
            <a:gdLst/>
            <a:ahLst/>
            <a:cxnLst/>
            <a:rect l="l" t="t" r="r" b="b"/>
            <a:pathLst>
              <a:path w="13708378" h="4003989">
                <a:moveTo>
                  <a:pt x="0" y="0"/>
                </a:moveTo>
                <a:lnTo>
                  <a:pt x="13708378" y="0"/>
                </a:lnTo>
                <a:lnTo>
                  <a:pt x="13708378" y="4003988"/>
                </a:lnTo>
                <a:lnTo>
                  <a:pt x="0" y="40039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487695" eaLnBrk="1" fontAlgn="auto" hangingPunct="1">
              <a:spcBef>
                <a:spcPts val="0"/>
              </a:spcBef>
              <a:spcAft>
                <a:spcPts val="0"/>
              </a:spcAft>
            </a:pPr>
            <a:endParaRPr lang="en-ID" sz="192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9515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3FF4A-A964-F525-7D41-DB77BC90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800314-9FFF-9207-D512-1A02DCDF3A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0"/>
            <a:ext cx="2217987" cy="652894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63541" y="1794370"/>
            <a:ext cx="11799147" cy="4082174"/>
            <a:chOff x="464858" y="278657"/>
            <a:chExt cx="6248457" cy="3856356"/>
          </a:xfrm>
        </p:grpSpPr>
        <p:sp>
          <p:nvSpPr>
            <p:cNvPr id="7" name="with the development of new products with certain quality and excellence, to meet the needs of the society."/>
            <p:cNvSpPr txBox="1"/>
            <p:nvPr/>
          </p:nvSpPr>
          <p:spPr>
            <a:xfrm>
              <a:off x="464858" y="1553959"/>
              <a:ext cx="6248457" cy="2581054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7799" tIns="57799" rIns="57799" bIns="57799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200" b="1" spc="192" dirty="0" err="1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</a:t>
              </a:r>
              <a:r>
                <a:rPr lang="en-US" sz="3200" spc="192" dirty="0" err="1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</a:t>
              </a:r>
              <a:r>
                <a:rPr lang="en-US" sz="3200" spc="192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is a global, integrated specialty pharmaceutical company focused on developing, manufacturing and distributing products; prescription drug (generic and brand), OTC pharmaceutical and nutritional products.</a:t>
              </a:r>
            </a:p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3200" spc="192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200" spc="192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Established in 1997, plant construction in 1999, commencing production in 2000, Mersifarma continuously improves Quality, Safety and Efficacy as well as developing new products for various medication targets.</a:t>
              </a:r>
              <a:endParaRPr sz="3200" spc="192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production buildings"/>
            <p:cNvSpPr txBox="1"/>
            <p:nvPr/>
          </p:nvSpPr>
          <p:spPr>
            <a:xfrm>
              <a:off x="464858" y="278657"/>
              <a:ext cx="3237949" cy="86256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40640" tIns="40640" rIns="40640" bIns="4064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62319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About MERSI</a:t>
              </a:r>
              <a:endParaRPr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90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3D8A0A-6087-A452-5573-76F3984D4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7096F5-099E-6B77-AA4A-BD4364E09E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0"/>
            <a:ext cx="2217987" cy="652894"/>
          </a:xfrm>
          <a:prstGeom prst="rect">
            <a:avLst/>
          </a:prstGeom>
        </p:spPr>
      </p:pic>
      <p:sp>
        <p:nvSpPr>
          <p:cNvPr id="7" name="production buildings">
            <a:extLst>
              <a:ext uri="{FF2B5EF4-FFF2-40B4-BE49-F238E27FC236}">
                <a16:creationId xmlns:a16="http://schemas.microsoft.com/office/drawing/2014/main" id="{387D4B83-C598-D4D4-2A2E-3BA3BD01471A}"/>
              </a:ext>
            </a:extLst>
          </p:cNvPr>
          <p:cNvSpPr txBox="1"/>
          <p:nvPr/>
        </p:nvSpPr>
        <p:spPr>
          <a:xfrm>
            <a:off x="809752" y="2432441"/>
            <a:ext cx="6168310" cy="86998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0640" tIns="40640" rIns="40640" bIns="4064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6231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12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Motto </a:t>
            </a:r>
            <a:endParaRPr sz="512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41527" y="3737993"/>
            <a:ext cx="12160461" cy="3513070"/>
            <a:chOff x="3255472" y="2858810"/>
            <a:chExt cx="6285510" cy="6173124"/>
          </a:xfrm>
        </p:grpSpPr>
        <p:sp>
          <p:nvSpPr>
            <p:cNvPr id="10" name="Rectangle"/>
            <p:cNvSpPr/>
            <p:nvPr/>
          </p:nvSpPr>
          <p:spPr>
            <a:xfrm>
              <a:off x="3483494" y="3125271"/>
              <a:ext cx="5829466" cy="5640203"/>
            </a:xfrm>
            <a:prstGeom prst="rect">
              <a:avLst/>
            </a:prstGeom>
            <a:noFill/>
            <a:ln w="63500" cap="flat">
              <a:solidFill>
                <a:srgbClr val="002060">
                  <a:alpha val="44000"/>
                </a:srgbClr>
              </a:solidFill>
              <a:prstDash val="solid"/>
              <a:miter lim="400000"/>
            </a:ln>
            <a:effectLst/>
          </p:spPr>
          <p:txBody>
            <a:bodyPr wrap="square" lIns="57799" tIns="57799" rIns="57799" bIns="57799" numCol="1" anchor="ctr">
              <a:noAutofit/>
            </a:bodyPr>
            <a:lstStyle/>
            <a:p>
              <a:pPr defTabSz="487695" eaLnBrk="1" fontAlgn="auto" hangingPunct="1">
                <a:spcBef>
                  <a:spcPts val="0"/>
                </a:spcBef>
                <a:spcAft>
                  <a:spcPts val="0"/>
                </a:spcAft>
                <a:defRPr sz="2200"/>
              </a:pPr>
              <a:endParaRPr sz="3338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Rectangle"/>
            <p:cNvSpPr/>
            <p:nvPr/>
          </p:nvSpPr>
          <p:spPr>
            <a:xfrm>
              <a:off x="3255472" y="2858810"/>
              <a:ext cx="6285510" cy="6173124"/>
            </a:xfrm>
            <a:prstGeom prst="rect">
              <a:avLst/>
            </a:prstGeom>
            <a:noFill/>
            <a:ln w="12700" cap="flat">
              <a:solidFill>
                <a:srgbClr val="002060"/>
              </a:solidFill>
              <a:prstDash val="solid"/>
              <a:miter lim="400000"/>
            </a:ln>
            <a:effectLst/>
          </p:spPr>
          <p:txBody>
            <a:bodyPr wrap="square" lIns="57799" tIns="57799" rIns="57799" bIns="57799" numCol="1" anchor="ctr">
              <a:noAutofit/>
            </a:bodyPr>
            <a:lstStyle/>
            <a:p>
              <a:pPr defTabSz="487695" eaLnBrk="1" fontAlgn="auto" hangingPunct="1">
                <a:spcBef>
                  <a:spcPts val="0"/>
                </a:spcBef>
                <a:spcAft>
                  <a:spcPts val="0"/>
                </a:spcAft>
                <a:defRPr sz="2200"/>
              </a:pPr>
              <a:endParaRPr sz="3338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with the development of new products with certain quality and excellence, to meet the needs of the society."/>
            <p:cNvSpPr txBox="1"/>
            <p:nvPr/>
          </p:nvSpPr>
          <p:spPr>
            <a:xfrm>
              <a:off x="4210753" y="5955622"/>
              <a:ext cx="4374948" cy="1867603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7799" tIns="57799" rIns="57799" bIns="57799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ctr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sz="2732" spc="192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with the development of new products with certain quality and excellence, to meet the needs of the society.</a:t>
              </a:r>
            </a:p>
          </p:txBody>
        </p:sp>
        <p:sp>
          <p:nvSpPr>
            <p:cNvPr id="13" name="“Good Quality Improves Life’s Quality”"/>
            <p:cNvSpPr txBox="1"/>
            <p:nvPr/>
          </p:nvSpPr>
          <p:spPr>
            <a:xfrm>
              <a:off x="3469420" y="3816866"/>
              <a:ext cx="5843540" cy="1576391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7799" tIns="57799" rIns="57799" bIns="57799" numCol="1" anchor="ctr">
              <a:noAutofit/>
            </a:bodyPr>
            <a:lstStyle>
              <a:lvl1pPr>
                <a:defRPr sz="2800" b="1" cap="all" spc="476"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sz="3641" spc="508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“Good Quality Improves Life’s Quality”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554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86C9E-D229-A86B-7D63-6A2C4F11F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FD2C4BCC-135F-D508-9BB3-136442B32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5148" y="0"/>
            <a:ext cx="2273431" cy="669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C265E5D-ABA0-00C3-2BF6-47D85F05F55E}"/>
              </a:ext>
            </a:extLst>
          </p:cNvPr>
          <p:cNvGrpSpPr/>
          <p:nvPr/>
        </p:nvGrpSpPr>
        <p:grpSpPr>
          <a:xfrm>
            <a:off x="286851" y="2359528"/>
            <a:ext cx="12252283" cy="4299179"/>
            <a:chOff x="464858" y="4219399"/>
            <a:chExt cx="6431626" cy="3796804"/>
          </a:xfrm>
        </p:grpSpPr>
        <p:sp>
          <p:nvSpPr>
            <p:cNvPr id="9" name="production buildings">
              <a:extLst>
                <a:ext uri="{FF2B5EF4-FFF2-40B4-BE49-F238E27FC236}">
                  <a16:creationId xmlns:a16="http://schemas.microsoft.com/office/drawing/2014/main" id="{B1253F0C-6E84-E9BE-519C-715DC862DD88}"/>
                </a:ext>
              </a:extLst>
            </p:cNvPr>
            <p:cNvSpPr txBox="1"/>
            <p:nvPr/>
          </p:nvSpPr>
          <p:spPr>
            <a:xfrm>
              <a:off x="464858" y="4219399"/>
              <a:ext cx="3237949" cy="724832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0640" tIns="40640" rIns="40640" bIns="4064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62319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Vision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3133CEE4-0F87-FDDA-E577-BDA50207EA04}"/>
                </a:ext>
              </a:extLst>
            </p:cNvPr>
            <p:cNvSpPr txBox="1"/>
            <p:nvPr/>
          </p:nvSpPr>
          <p:spPr>
            <a:xfrm>
              <a:off x="509129" y="4904336"/>
              <a:ext cx="6387355" cy="96924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7799" tIns="57799" rIns="57799" bIns="57799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200" spc="192" dirty="0" err="1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Mersi</a:t>
              </a:r>
              <a:r>
                <a:rPr lang="en-US" sz="3200" spc="192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as leading pharmaceutical industry in home country and abroad based on universal international standards.</a:t>
              </a:r>
            </a:p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560" spc="192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560" spc="192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1" name="production buildings">
              <a:extLst>
                <a:ext uri="{FF2B5EF4-FFF2-40B4-BE49-F238E27FC236}">
                  <a16:creationId xmlns:a16="http://schemas.microsoft.com/office/drawing/2014/main" id="{B26BA11B-9D6D-245E-EA09-86E4AA6C42F3}"/>
                </a:ext>
              </a:extLst>
            </p:cNvPr>
            <p:cNvSpPr txBox="1"/>
            <p:nvPr/>
          </p:nvSpPr>
          <p:spPr>
            <a:xfrm>
              <a:off x="464858" y="6111226"/>
              <a:ext cx="3237949" cy="724832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0640" tIns="40640" rIns="40640" bIns="4064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62319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48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Mission</a:t>
              </a:r>
              <a:endParaRPr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with the development of new products with certain quality and excellence, to meet the needs of the society.">
              <a:extLst>
                <a:ext uri="{FF2B5EF4-FFF2-40B4-BE49-F238E27FC236}">
                  <a16:creationId xmlns:a16="http://schemas.microsoft.com/office/drawing/2014/main" id="{6F2B2224-D89A-562B-3715-FD1AFD3DD1EE}"/>
                </a:ext>
              </a:extLst>
            </p:cNvPr>
            <p:cNvSpPr txBox="1"/>
            <p:nvPr/>
          </p:nvSpPr>
          <p:spPr>
            <a:xfrm>
              <a:off x="464858" y="6813594"/>
              <a:ext cx="6387355" cy="12026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7799" tIns="57799" rIns="57799" bIns="57799" numCol="1" anchor="t">
              <a:noAutofit/>
            </a:bodyPr>
            <a:lstStyle>
              <a:lvl1pPr>
                <a:defRPr sz="2000" spc="180"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3200" spc="192" dirty="0">
                  <a:solidFill>
                    <a:prstClr val="black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provide and distribute quality medicine, evenly and adequately available at affordable price to society at large to improve public health level in Indonesia and International community</a:t>
              </a:r>
            </a:p>
            <a:p>
              <a:pPr algn="just" defTabSz="487695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US" sz="2347" spc="192" dirty="0">
                <a:solidFill>
                  <a:prstClr val="black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259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0B461F-ABF6-8751-6B42-A703CF2A4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A526EB-7C83-50F3-6753-98FEA86BF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208948"/>
            <a:ext cx="2217987" cy="6528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6C87203-6D1F-CD63-A0D5-CC671E84E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813" y="535395"/>
            <a:ext cx="7762046" cy="141393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Structure MERSI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D8CC57-2373-8326-FD21-C2C0C7201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61" y="2900855"/>
            <a:ext cx="11559763" cy="512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16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E52DC5-AA03-FC89-17A1-A03FA6C81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2EF79A-1D54-8F44-3095-96B31084F9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7668" y="-42014"/>
            <a:ext cx="2217987" cy="6528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B5E1F75-991D-F943-AC07-B36AB9FFD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240" y="320398"/>
            <a:ext cx="9191389" cy="1664962"/>
          </a:xfrm>
        </p:spPr>
        <p:txBody>
          <a:bodyPr>
            <a:normAutofit/>
          </a:bodyPr>
          <a:lstStyle/>
          <a:p>
            <a:r>
              <a:rPr lang="en-US" sz="6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Location MERSI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B0A34B42-4433-59FC-2C5D-891209A0A0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40" y="2514731"/>
            <a:ext cx="3537411" cy="334965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A room with computers and desks&#10;&#10;AI-generated content may be incorrect.">
            <a:extLst>
              <a:ext uri="{FF2B5EF4-FFF2-40B4-BE49-F238E27FC236}">
                <a16:creationId xmlns:a16="http://schemas.microsoft.com/office/drawing/2014/main" id="{8EB8D9A8-07A4-9B21-1527-47B859C46B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43" y="2514732"/>
            <a:ext cx="3537411" cy="3349653"/>
          </a:xfrm>
          <a:prstGeom prst="flowChartConnector">
            <a:avLst/>
          </a:prstGeom>
        </p:spPr>
      </p:pic>
      <p:pic>
        <p:nvPicPr>
          <p:cNvPr id="1026" name="Picture 2" descr="Our people">
            <a:extLst>
              <a:ext uri="{FF2B5EF4-FFF2-40B4-BE49-F238E27FC236}">
                <a16:creationId xmlns:a16="http://schemas.microsoft.com/office/drawing/2014/main" id="{BC978106-7C88-F7A1-6B9F-DE95E9634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407" y="2514732"/>
            <a:ext cx="3537411" cy="334965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5ADD9D-FBC3-FFC6-3BF9-BEE6B74E5A15}"/>
              </a:ext>
            </a:extLst>
          </p:cNvPr>
          <p:cNvSpPr txBox="1"/>
          <p:nvPr/>
        </p:nvSpPr>
        <p:spPr>
          <a:xfrm>
            <a:off x="721084" y="5720115"/>
            <a:ext cx="3346806" cy="2048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BRANCH AND MARKETING OFFICE </a:t>
            </a:r>
          </a:p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JAKARTA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F0645F-E9AC-2357-2338-4540648EC066}"/>
              </a:ext>
            </a:extLst>
          </p:cNvPr>
          <p:cNvSpPr txBox="1"/>
          <p:nvPr/>
        </p:nvSpPr>
        <p:spPr>
          <a:xfrm>
            <a:off x="4647603" y="5720113"/>
            <a:ext cx="3658092" cy="2048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RESEARCH AND DEVELOPMENT CENTER</a:t>
            </a:r>
          </a:p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JAKARTA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F4E7DE-E129-77F5-BB14-DCDC9F403692}"/>
              </a:ext>
            </a:extLst>
          </p:cNvPr>
          <p:cNvSpPr txBox="1"/>
          <p:nvPr/>
        </p:nvSpPr>
        <p:spPr>
          <a:xfrm>
            <a:off x="8903646" y="5720112"/>
            <a:ext cx="3658092" cy="2048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FACTORY AND HEAD OFFICE</a:t>
            </a:r>
          </a:p>
          <a:p>
            <a:pPr algn="ctr" defTabSz="487695" eaLnBrk="1" fontAlgn="auto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560" b="1" dirty="0">
                <a:solidFill>
                  <a:srgbClr val="051D40"/>
                </a:solidFill>
                <a:latin typeface="Calibri" panose="020F0502020204030204"/>
                <a:ea typeface="Poppins Bold"/>
                <a:cs typeface="Poppins"/>
                <a:sym typeface="Poppins"/>
              </a:rPr>
              <a:t>SUKABUMI</a:t>
            </a:r>
          </a:p>
        </p:txBody>
      </p:sp>
    </p:spTree>
    <p:extLst>
      <p:ext uri="{BB962C8B-B14F-4D97-AF65-F5344CB8AC3E}">
        <p14:creationId xmlns:p14="http://schemas.microsoft.com/office/powerpoint/2010/main" val="1450071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B34E3A-4988-E9E9-529F-2A02F421F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5F6276-2E31-ED2B-1434-CCF7896DA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0"/>
            <a:ext cx="2217987" cy="6528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469AE0B-619D-67AF-455C-B8E18321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928" y="652894"/>
            <a:ext cx="8801609" cy="1413934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Capabilities</a:t>
            </a:r>
            <a:r>
              <a:rPr lang="en-US" sz="6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MERSI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011E8E-B3AF-AF37-3AC6-66F77CE99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28" y="2764797"/>
            <a:ext cx="12198944" cy="513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40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04248D-EB45-6D2E-C66B-90699EB90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C245A-9624-E7C3-3DC0-B42D199CCF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813" y="0"/>
            <a:ext cx="2217987" cy="652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9628D0-837F-AF8D-E106-9FECB838D9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17" y="2734646"/>
            <a:ext cx="12666751" cy="4642426"/>
          </a:xfrm>
          <a:prstGeom prst="rect">
            <a:avLst/>
          </a:prstGeom>
        </p:spPr>
      </p:pic>
      <p:sp>
        <p:nvSpPr>
          <p:cNvPr id="11" name="production buildings">
            <a:extLst>
              <a:ext uri="{FF2B5EF4-FFF2-40B4-BE49-F238E27FC236}">
                <a16:creationId xmlns:a16="http://schemas.microsoft.com/office/drawing/2014/main" id="{764FE122-6CEE-0941-915C-ECE04C82DAC5}"/>
              </a:ext>
            </a:extLst>
          </p:cNvPr>
          <p:cNvSpPr txBox="1"/>
          <p:nvPr/>
        </p:nvSpPr>
        <p:spPr>
          <a:xfrm>
            <a:off x="392853" y="1522352"/>
            <a:ext cx="11652843" cy="82073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0640" tIns="40640" rIns="40640" bIns="4064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62319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693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 Class </a:t>
            </a: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Therapy</a:t>
            </a:r>
            <a:r>
              <a:rPr lang="en-US" sz="4693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4693" b="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(212 products)</a:t>
            </a:r>
            <a:endParaRPr sz="4693" b="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02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3097" y="49848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inished Products"/>
          <p:cNvSpPr txBox="1"/>
          <p:nvPr/>
        </p:nvSpPr>
        <p:spPr>
          <a:xfrm>
            <a:off x="3782877" y="4757201"/>
            <a:ext cx="1515266" cy="5404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4187" tIns="54187" rIns="54187" bIns="54187" numCol="1" anchor="ctr">
            <a:spAutoFit/>
          </a:bodyPr>
          <a:lstStyle>
            <a:lvl1pPr>
              <a:defRPr sz="5700">
                <a:latin typeface="Didot"/>
                <a:ea typeface="Didot"/>
                <a:cs typeface="Didot"/>
                <a:sym typeface="Didot"/>
              </a:defRPr>
            </a:lvl1pPr>
          </a:lstStyle>
          <a:p>
            <a:r>
              <a:rPr lang="en-U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Product</a:t>
            </a:r>
            <a:endParaRPr sz="2801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oll Manufacturing for"/>
          <p:cNvSpPr txBox="1"/>
          <p:nvPr/>
        </p:nvSpPr>
        <p:spPr>
          <a:xfrm>
            <a:off x="877000" y="4757201"/>
            <a:ext cx="2874613" cy="54044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4187" tIns="54187" rIns="54187" bIns="54187" numCol="1" anchor="ctr">
            <a:spAutoFit/>
          </a:bodyPr>
          <a:lstStyle>
            <a:lvl1pPr>
              <a:defRPr sz="4700" i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r>
              <a:rPr lang="en-US" sz="280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 Licensed</a:t>
            </a:r>
            <a:endParaRPr sz="2801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03301" y="5443631"/>
            <a:ext cx="11320750" cy="1773424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" descr="Imag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60221" y="5862474"/>
            <a:ext cx="2027257" cy="705914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7576" y="5626276"/>
            <a:ext cx="1615311" cy="1403016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10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5966" y="6087667"/>
            <a:ext cx="3232867" cy="505006"/>
          </a:xfrm>
          <a:prstGeom prst="rect">
            <a:avLst/>
          </a:prstGeom>
          <a:ln w="3175" cap="flat">
            <a:noFill/>
            <a:miter lim="400000"/>
          </a:ln>
          <a:effectLst/>
        </p:spPr>
      </p:pic>
      <p:pic>
        <p:nvPicPr>
          <p:cNvPr id="11" name="Picture 11" descr="C:\Users\Mersi.KOSONG\AppData\Local\Microsoft\Windows\Temporary Internet Files\Content.Outlook\PNLK2BF2\intas-bi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295623" y="5779058"/>
            <a:ext cx="1480338" cy="969478"/>
          </a:xfrm>
          <a:prstGeom prst="rect">
            <a:avLst/>
          </a:prstGeom>
          <a:noFill/>
        </p:spPr>
      </p:pic>
      <p:pic>
        <p:nvPicPr>
          <p:cNvPr id="12" name="Picture 4" descr="Z:\DOK-PLANT MGR\3. COMPANY PROFILE\Foto Produk Impor dari Intas &amp; Hetero_10.02.2020 dari DG\LOGO HETERO-0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118833" y="5829224"/>
            <a:ext cx="2176790" cy="869147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1087864" y="7532826"/>
            <a:ext cx="2544942" cy="544643"/>
            <a:chOff x="488051" y="978735"/>
            <a:chExt cx="2420604" cy="536704"/>
          </a:xfrm>
        </p:grpSpPr>
        <p:sp>
          <p:nvSpPr>
            <p:cNvPr id="17" name="Finished Products"/>
            <p:cNvSpPr txBox="1"/>
            <p:nvPr/>
          </p:nvSpPr>
          <p:spPr>
            <a:xfrm>
              <a:off x="1060329" y="982869"/>
              <a:ext cx="1848326" cy="5325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5700"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lang="en-US" sz="2801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Marketing</a:t>
              </a:r>
              <a:endParaRPr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Toll Manufacturing for"/>
            <p:cNvSpPr txBox="1"/>
            <p:nvPr/>
          </p:nvSpPr>
          <p:spPr>
            <a:xfrm>
              <a:off x="488051" y="978735"/>
              <a:ext cx="543195" cy="53257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4700" i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lang="en-US" sz="2801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</a:t>
              </a:r>
              <a:endParaRPr sz="280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5" name="Rounded Rectangle 14"/>
          <p:cNvSpPr/>
          <p:nvPr/>
        </p:nvSpPr>
        <p:spPr>
          <a:xfrm>
            <a:off x="995914" y="8110702"/>
            <a:ext cx="2516075" cy="1137172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47" t="39886" r="11218" b="30484"/>
          <a:stretch/>
        </p:blipFill>
        <p:spPr bwMode="auto">
          <a:xfrm>
            <a:off x="1114426" y="8198491"/>
            <a:ext cx="1825726" cy="8837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907226" y="412832"/>
            <a:ext cx="7526666" cy="544331"/>
            <a:chOff x="488051" y="1009912"/>
            <a:chExt cx="5851796" cy="473590"/>
          </a:xfrm>
        </p:grpSpPr>
        <p:sp>
          <p:nvSpPr>
            <p:cNvPr id="28" name="Finished Products"/>
            <p:cNvSpPr txBox="1"/>
            <p:nvPr/>
          </p:nvSpPr>
          <p:spPr>
            <a:xfrm>
              <a:off x="3763422" y="1013290"/>
              <a:ext cx="2576425" cy="47021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5700"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sz="2801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Finished Products</a:t>
              </a:r>
            </a:p>
          </p:txBody>
        </p:sp>
        <p:sp>
          <p:nvSpPr>
            <p:cNvPr id="29" name="Toll Manufacturing for"/>
            <p:cNvSpPr txBox="1"/>
            <p:nvPr/>
          </p:nvSpPr>
          <p:spPr>
            <a:xfrm>
              <a:off x="488051" y="1009912"/>
              <a:ext cx="3209543" cy="470212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4187" tIns="54187" rIns="54187" bIns="54187" numCol="1" anchor="ctr">
              <a:spAutoFit/>
            </a:bodyPr>
            <a:lstStyle>
              <a:lvl1pPr>
                <a:defRPr sz="4700" i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r>
                <a:rPr sz="2801" b="1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Toll Manufacturing for</a:t>
              </a:r>
            </a:p>
          </p:txBody>
        </p:sp>
      </p:grpSp>
      <p:sp>
        <p:nvSpPr>
          <p:cNvPr id="21" name="Rounded Rectangle 20"/>
          <p:cNvSpPr/>
          <p:nvPr/>
        </p:nvSpPr>
        <p:spPr>
          <a:xfrm>
            <a:off x="759129" y="1204214"/>
            <a:ext cx="11264922" cy="3259344"/>
          </a:xfrm>
          <a:prstGeom prst="roundRect">
            <a:avLst/>
          </a:prstGeom>
          <a:effectLst>
            <a:softEdge rad="6350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28" t="33903" r="12180" b="47294"/>
          <a:stretch/>
        </p:blipFill>
        <p:spPr bwMode="auto">
          <a:xfrm>
            <a:off x="4510566" y="3050015"/>
            <a:ext cx="2242586" cy="11673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4" name="Picture 23" descr="Lowongan Kerja Via Online Di PT Mahakam Beta Farma – URBANHIRED.COM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66" b="11516"/>
          <a:stretch/>
        </p:blipFill>
        <p:spPr bwMode="auto">
          <a:xfrm>
            <a:off x="2740701" y="1576909"/>
            <a:ext cx="1691993" cy="104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Lowongan Kerja PT Dexa Medica (Member of Dexa Group)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3" t="38579" r="15774" b="36381"/>
          <a:stretch/>
        </p:blipFill>
        <p:spPr bwMode="auto">
          <a:xfrm>
            <a:off x="8720098" y="1645178"/>
            <a:ext cx="2908146" cy="71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 descr="Admin HSE PT Ferron Par Pharmaceuticals - PT Ferron Par Pharmaceuticals"/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2303" y="3103275"/>
            <a:ext cx="1355918" cy="1060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 descr="Lapi Official - Denusa Store"/>
          <p:cNvPicPr/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1" t="22571" r="14381" b="15385"/>
          <a:stretch/>
        </p:blipFill>
        <p:spPr bwMode="auto">
          <a:xfrm>
            <a:off x="7176857" y="1642385"/>
            <a:ext cx="1257035" cy="9412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0" name="Straight Connector 29"/>
          <p:cNvCxnSpPr/>
          <p:nvPr/>
        </p:nvCxnSpPr>
        <p:spPr>
          <a:xfrm flipV="1">
            <a:off x="918094" y="4670260"/>
            <a:ext cx="11030674" cy="231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2" name="Picture 31"/>
          <p:cNvPicPr/>
          <p:nvPr/>
        </p:nvPicPr>
        <p:blipFill rotWithShape="1">
          <a:blip r:embed="rId14"/>
          <a:srcRect l="64423" t="36752" r="11218" b="38461"/>
          <a:stretch/>
        </p:blipFill>
        <p:spPr bwMode="auto">
          <a:xfrm>
            <a:off x="6939922" y="3097617"/>
            <a:ext cx="1834168" cy="9628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Picture 32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6" t="41881" r="10577" b="43874"/>
          <a:stretch/>
        </p:blipFill>
        <p:spPr bwMode="auto">
          <a:xfrm>
            <a:off x="9130542" y="2471411"/>
            <a:ext cx="2330161" cy="8059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4" name="Picture 33"/>
          <p:cNvPicPr/>
          <p:nvPr/>
        </p:nvPicPr>
        <p:blipFill rotWithShape="1">
          <a:blip r:embed="rId16"/>
          <a:srcRect l="65705" t="37607" r="9775" b="38177"/>
          <a:stretch/>
        </p:blipFill>
        <p:spPr bwMode="auto">
          <a:xfrm>
            <a:off x="4812887" y="1601199"/>
            <a:ext cx="2163272" cy="9970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Promed - PT. Promedrahardjo Farmasi Industr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453" y="1577954"/>
            <a:ext cx="927850" cy="110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T. Gracia Pharmindo | Cake">
            <a:extLst>
              <a:ext uri="{FF2B5EF4-FFF2-40B4-BE49-F238E27FC236}">
                <a16:creationId xmlns:a16="http://schemas.microsoft.com/office/drawing/2014/main" id="{2BA02868-5115-D53B-98B9-3608DC175D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9" r="25598"/>
          <a:stretch/>
        </p:blipFill>
        <p:spPr bwMode="auto">
          <a:xfrm>
            <a:off x="1147683" y="2686102"/>
            <a:ext cx="1277131" cy="147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640F797-2E66-5292-5C9F-9655971DB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5" r="19466"/>
          <a:stretch/>
        </p:blipFill>
        <p:spPr bwMode="auto">
          <a:xfrm>
            <a:off x="8960918" y="3350302"/>
            <a:ext cx="2834699" cy="77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B67707-61A7-9FF5-86B1-B1E9B9A12BBC}"/>
              </a:ext>
            </a:extLst>
          </p:cNvPr>
          <p:cNvCxnSpPr/>
          <p:nvPr/>
        </p:nvCxnSpPr>
        <p:spPr>
          <a:xfrm flipV="1">
            <a:off x="937549" y="7463923"/>
            <a:ext cx="11030674" cy="231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4287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duction buildings"/>
          <p:cNvSpPr txBox="1"/>
          <p:nvPr/>
        </p:nvSpPr>
        <p:spPr>
          <a:xfrm>
            <a:off x="467194" y="558173"/>
            <a:ext cx="5932091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roduction </a:t>
            </a: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uildings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81860" y="1467193"/>
            <a:ext cx="4414477" cy="1198839"/>
            <a:chOff x="668551" y="1734178"/>
            <a:chExt cx="4414477" cy="1198839"/>
          </a:xfrm>
        </p:grpSpPr>
        <p:sp>
          <p:nvSpPr>
            <p:cNvPr id="8" name="production buildings"/>
            <p:cNvSpPr txBox="1"/>
            <p:nvPr/>
          </p:nvSpPr>
          <p:spPr>
            <a:xfrm>
              <a:off x="668551" y="1746236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1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Small Volume Parental"/>
            <p:cNvSpPr txBox="1"/>
            <p:nvPr/>
          </p:nvSpPr>
          <p:spPr>
            <a:xfrm>
              <a:off x="1479972" y="1734178"/>
              <a:ext cx="2591353" cy="33522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>
              <a:lvl1pPr algn="l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Small Volume Parental</a:t>
              </a:r>
            </a:p>
          </p:txBody>
        </p:sp>
        <p:sp>
          <p:nvSpPr>
            <p:cNvPr id="10" name="Sterile Unit"/>
            <p:cNvSpPr txBox="1"/>
            <p:nvPr/>
          </p:nvSpPr>
          <p:spPr>
            <a:xfrm>
              <a:off x="1486916" y="2009987"/>
              <a:ext cx="1453895" cy="377659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>
              <a:lvl1pPr algn="l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5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Sterile Unit</a:t>
              </a:r>
            </a:p>
          </p:txBody>
        </p:sp>
        <p:sp>
          <p:nvSpPr>
            <p:cNvPr id="12" name="Oral Solid &amp; Liquid Dosage Form"/>
            <p:cNvSpPr txBox="1"/>
            <p:nvPr/>
          </p:nvSpPr>
          <p:spPr>
            <a:xfrm>
              <a:off x="1479972" y="2307403"/>
              <a:ext cx="3603056" cy="328198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>
              <a:lvl1pPr algn="l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Oral Solid &amp; Liquid Dosage Form</a:t>
              </a:r>
            </a:p>
          </p:txBody>
        </p:sp>
        <p:sp>
          <p:nvSpPr>
            <p:cNvPr id="14" name="Production NBL"/>
            <p:cNvSpPr txBox="1"/>
            <p:nvPr/>
          </p:nvSpPr>
          <p:spPr>
            <a:xfrm>
              <a:off x="1463443" y="2555358"/>
              <a:ext cx="1945887" cy="377659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>
              <a:lvl1pPr algn="l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5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Production NBL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81851" y="2629138"/>
            <a:ext cx="3511514" cy="1234801"/>
            <a:chOff x="516477" y="3081038"/>
            <a:chExt cx="3511514" cy="1234801"/>
          </a:xfrm>
        </p:grpSpPr>
        <p:sp>
          <p:nvSpPr>
            <p:cNvPr id="15" name="production buildings"/>
            <p:cNvSpPr txBox="1"/>
            <p:nvPr/>
          </p:nvSpPr>
          <p:spPr>
            <a:xfrm>
              <a:off x="516477" y="3154778"/>
              <a:ext cx="96818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2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Oral Solid Beta Lactam…"/>
            <p:cNvSpPr txBox="1"/>
            <p:nvPr/>
          </p:nvSpPr>
          <p:spPr>
            <a:xfrm>
              <a:off x="1297907" y="3081038"/>
              <a:ext cx="2730084" cy="6414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Oral Solid Beta Lactam</a:t>
              </a:r>
            </a:p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Penicillin Dosage Form</a:t>
              </a:r>
            </a:p>
          </p:txBody>
        </p:sp>
        <p:sp>
          <p:nvSpPr>
            <p:cNvPr id="17" name="Production BLP…"/>
            <p:cNvSpPr txBox="1"/>
            <p:nvPr/>
          </p:nvSpPr>
          <p:spPr>
            <a:xfrm>
              <a:off x="1306737" y="3727866"/>
              <a:ext cx="2540241" cy="5879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Production BLP</a:t>
              </a:r>
            </a:p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Secondary Packaging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67188" y="3702658"/>
            <a:ext cx="3475186" cy="890495"/>
            <a:chOff x="668551" y="4213559"/>
            <a:chExt cx="3475186" cy="890495"/>
          </a:xfrm>
        </p:grpSpPr>
        <p:sp>
          <p:nvSpPr>
            <p:cNvPr id="18" name="production buildings"/>
            <p:cNvSpPr txBox="1"/>
            <p:nvPr/>
          </p:nvSpPr>
          <p:spPr>
            <a:xfrm>
              <a:off x="668551" y="4398131"/>
              <a:ext cx="950527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3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Oral Solid Dosage Form"/>
            <p:cNvSpPr txBox="1"/>
            <p:nvPr/>
          </p:nvSpPr>
          <p:spPr>
            <a:xfrm>
              <a:off x="1463444" y="4213559"/>
              <a:ext cx="2680293" cy="49429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>
              <a:lvl1pPr algn="l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defTabSz="584229">
                <a:defRPr/>
              </a:pPr>
              <a:r>
                <a:rPr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Oral Solid Dosage Form</a:t>
              </a:r>
            </a:p>
          </p:txBody>
        </p:sp>
        <p:sp>
          <p:nvSpPr>
            <p:cNvPr id="20" name="Production NBL…"/>
            <p:cNvSpPr txBox="1"/>
            <p:nvPr/>
          </p:nvSpPr>
          <p:spPr>
            <a:xfrm>
              <a:off x="1480378" y="4627047"/>
              <a:ext cx="1746886" cy="477007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Production</a:t>
              </a:r>
              <a:r>
                <a:rPr sz="16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NBL</a:t>
              </a:r>
            </a:p>
          </p:txBody>
        </p:sp>
      </p:grpSp>
      <p:sp>
        <p:nvSpPr>
          <p:cNvPr id="21" name="Oral Solid Dosage Form"/>
          <p:cNvSpPr txBox="1"/>
          <p:nvPr/>
        </p:nvSpPr>
        <p:spPr>
          <a:xfrm>
            <a:off x="1243382" y="4333930"/>
            <a:ext cx="3816660" cy="4942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b"/>
          <a:lstStyle>
            <a:lvl1pPr algn="l">
              <a:defRPr sz="2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Oral Solid Dosage Form</a:t>
            </a:r>
          </a:p>
        </p:txBody>
      </p:sp>
      <p:sp>
        <p:nvSpPr>
          <p:cNvPr id="22" name="1 st floor Production NBL"/>
          <p:cNvSpPr txBox="1"/>
          <p:nvPr/>
        </p:nvSpPr>
        <p:spPr>
          <a:xfrm>
            <a:off x="1243389" y="4787689"/>
            <a:ext cx="3740047" cy="11226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/>
          <a:lstStyle>
            <a:lvl1pPr algn="l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  </a:t>
            </a:r>
            <a:r>
              <a:rPr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floor Production NBL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nd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Production NBL (Expansion)</a:t>
            </a:r>
          </a:p>
          <a:p>
            <a:pPr defTabSz="584229">
              <a:defRPr/>
            </a:pP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US" sz="1500" kern="0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rd</a:t>
            </a:r>
            <a:r>
              <a:rPr lang="en-US" sz="15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floor Vacant Area for Production Expansion</a:t>
            </a:r>
            <a:endParaRPr sz="15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production buildings"/>
          <p:cNvSpPr txBox="1"/>
          <p:nvPr/>
        </p:nvSpPr>
        <p:spPr>
          <a:xfrm>
            <a:off x="467196" y="4501651"/>
            <a:ext cx="1385865" cy="32316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2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Unit 4 </a:t>
            </a:r>
            <a:endParaRPr sz="16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77225" y="5745821"/>
            <a:ext cx="4674019" cy="1216485"/>
            <a:chOff x="6271031" y="1603691"/>
            <a:chExt cx="4674019" cy="1216485"/>
          </a:xfrm>
        </p:grpSpPr>
        <p:sp>
          <p:nvSpPr>
            <p:cNvPr id="24" name="production buildings"/>
            <p:cNvSpPr txBox="1"/>
            <p:nvPr/>
          </p:nvSpPr>
          <p:spPr>
            <a:xfrm>
              <a:off x="6271031" y="1737687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5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Topical Liquid &amp; Semi…"/>
            <p:cNvSpPr txBox="1"/>
            <p:nvPr/>
          </p:nvSpPr>
          <p:spPr>
            <a:xfrm>
              <a:off x="7037195" y="1603691"/>
              <a:ext cx="3907855" cy="66659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Topical Liquid &amp; Semi</a:t>
              </a:r>
            </a:p>
            <a:p>
              <a:pPr defTabSz="584229">
                <a:defRPr sz="20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Solid Dosage Form</a:t>
              </a:r>
            </a:p>
          </p:txBody>
        </p:sp>
        <p:sp>
          <p:nvSpPr>
            <p:cNvPr id="26" name="1 st floor Technical Service…"/>
            <p:cNvSpPr txBox="1"/>
            <p:nvPr/>
          </p:nvSpPr>
          <p:spPr>
            <a:xfrm>
              <a:off x="7020666" y="2232203"/>
              <a:ext cx="3636113" cy="58797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1</a:t>
              </a:r>
              <a:r>
                <a:rPr lang="en-US" sz="1500" kern="0" spc="102" baseline="300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st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floor 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Cold Storage Vaccine </a:t>
              </a:r>
              <a:endPara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  <a:p>
              <a:pPr defTabSz="584229">
                <a:defRPr sz="1700" spc="102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2</a:t>
              </a:r>
              <a:r>
                <a:rPr sz="1500" kern="0" spc="102" baseline="3000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nd</a:t>
              </a:r>
              <a:r>
                <a:rPr lang="en-US"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</a:t>
              </a:r>
              <a:r>
                <a:rPr sz="1500" kern="0" spc="102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floor Topical Preparation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208559" y="1122092"/>
            <a:ext cx="4537269" cy="1761071"/>
            <a:chOff x="6150800" y="2579141"/>
            <a:chExt cx="4537269" cy="1761071"/>
          </a:xfrm>
        </p:grpSpPr>
        <p:sp>
          <p:nvSpPr>
            <p:cNvPr id="27" name="production buildings"/>
            <p:cNvSpPr txBox="1"/>
            <p:nvPr/>
          </p:nvSpPr>
          <p:spPr>
            <a:xfrm>
              <a:off x="6150800" y="2969489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6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Infusion…"/>
            <p:cNvSpPr txBox="1"/>
            <p:nvPr/>
          </p:nvSpPr>
          <p:spPr>
            <a:xfrm>
              <a:off x="6990478" y="2579141"/>
              <a:ext cx="3505332" cy="95771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&amp;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lang="en-US"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( Infusion in Plastic Bottles)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</p:txBody>
        </p:sp>
        <p:sp>
          <p:nvSpPr>
            <p:cNvPr id="29" name="1 st floor NBL - Production &amp; SP…"/>
            <p:cNvSpPr txBox="1"/>
            <p:nvPr/>
          </p:nvSpPr>
          <p:spPr>
            <a:xfrm>
              <a:off x="6990478" y="3547949"/>
              <a:ext cx="3697591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floor NBL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Large Volume Parenteral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loor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NBL Small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231296" y="2690044"/>
            <a:ext cx="4717828" cy="1794220"/>
            <a:chOff x="6150800" y="4046996"/>
            <a:chExt cx="4717828" cy="1794220"/>
          </a:xfrm>
        </p:grpSpPr>
        <p:sp>
          <p:nvSpPr>
            <p:cNvPr id="30" name="production buildings"/>
            <p:cNvSpPr txBox="1"/>
            <p:nvPr/>
          </p:nvSpPr>
          <p:spPr>
            <a:xfrm>
              <a:off x="6150800" y="4281616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7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Infusion…"/>
            <p:cNvSpPr txBox="1"/>
            <p:nvPr/>
          </p:nvSpPr>
          <p:spPr>
            <a:xfrm>
              <a:off x="6998654" y="4046996"/>
              <a:ext cx="3505331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lang="en-US"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(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Infusion in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Plastic 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Bottles)</a:t>
              </a: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  <p:sp>
          <p:nvSpPr>
            <p:cNvPr id="32" name="1 st floor NBL - Production &amp; SP…"/>
            <p:cNvSpPr txBox="1"/>
            <p:nvPr/>
          </p:nvSpPr>
          <p:spPr>
            <a:xfrm>
              <a:off x="6985114" y="4850286"/>
              <a:ext cx="3883514" cy="99093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NBL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floor 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Vacant Area for Production Expansion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39300" y="4175251"/>
            <a:ext cx="4506529" cy="1499391"/>
            <a:chOff x="6213185" y="4453034"/>
            <a:chExt cx="4506529" cy="1499391"/>
          </a:xfrm>
        </p:grpSpPr>
        <p:sp>
          <p:nvSpPr>
            <p:cNvPr id="33" name="production buildings"/>
            <p:cNvSpPr txBox="1"/>
            <p:nvPr/>
          </p:nvSpPr>
          <p:spPr>
            <a:xfrm>
              <a:off x="6213185" y="4709353"/>
              <a:ext cx="1385865" cy="32316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anchor="ctr">
              <a:spAutoFit/>
            </a:bodyPr>
            <a:lstStyle>
              <a:lvl1pPr>
                <a:defRPr sz="10200" b="1">
                  <a:solidFill>
                    <a:srgbClr val="FFFFFF"/>
                  </a:solidFill>
                  <a:latin typeface="Didot"/>
                  <a:ea typeface="Didot"/>
                  <a:cs typeface="Didot"/>
                  <a:sym typeface="Didot"/>
                </a:defRPr>
              </a:lvl1pPr>
            </a:lstStyle>
            <a:p>
              <a:pPr defTabSz="584229">
                <a:defRPr/>
              </a:pPr>
              <a:r>
                <a:rPr lang="en-US" sz="1600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Unit 8 </a:t>
              </a:r>
              <a:endParaRPr sz="16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4" name="Infusion…"/>
            <p:cNvSpPr txBox="1"/>
            <p:nvPr/>
          </p:nvSpPr>
          <p:spPr>
            <a:xfrm>
              <a:off x="7052863" y="4453034"/>
              <a:ext cx="2972420" cy="792263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 anchor="b"/>
            <a:lstStyle/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</a:p>
            <a:p>
              <a:pPr defTabSz="584229">
                <a:defRPr sz="16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 (Infusion in </a:t>
              </a:r>
              <a:r>
                <a:rPr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Soft Bag</a:t>
              </a:r>
              <a:r>
                <a:rPr lang="en-US" sz="1600" b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s)</a:t>
              </a:r>
              <a:endParaRPr sz="16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  <p:sp>
          <p:nvSpPr>
            <p:cNvPr id="35" name="Basement…"/>
            <p:cNvSpPr txBox="1"/>
            <p:nvPr/>
          </p:nvSpPr>
          <p:spPr>
            <a:xfrm>
              <a:off x="7083602" y="4994714"/>
              <a:ext cx="3636112" cy="957711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8100" tIns="38100" rIns="38100" bIns="38100"/>
            <a:lstStyle/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1</a:t>
              </a:r>
              <a:r>
                <a:rPr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st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</a:t>
              </a:r>
              <a:r>
                <a:rPr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NBL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Large Volume Parenteral</a:t>
              </a:r>
              <a:endParaRPr sz="1500" kern="0" spc="84" dirty="0">
                <a:solidFill>
                  <a:srgbClr val="002060"/>
                </a:solidFill>
                <a:latin typeface="Helvetica"/>
                <a:sym typeface="Helvetica"/>
              </a:endParaRP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2</a:t>
              </a:r>
              <a:r>
                <a:rPr lang="en-US" sz="1500" kern="0" spc="84" baseline="30000" dirty="0">
                  <a:solidFill>
                    <a:srgbClr val="002060"/>
                  </a:solidFill>
                  <a:latin typeface="Helvetica"/>
                  <a:sym typeface="Helvetica"/>
                </a:rPr>
                <a:t>nd</a:t>
              </a: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 floor Vacant Area for Production Expansion</a:t>
              </a:r>
            </a:p>
            <a:p>
              <a:pPr defTabSz="584229">
                <a:defRPr sz="1400" spc="84">
                  <a:solidFill>
                    <a:srgbClr val="F3F3F3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500" kern="0" spc="84" dirty="0">
                  <a:solidFill>
                    <a:srgbClr val="002060"/>
                  </a:solidFill>
                  <a:latin typeface="Helvetica"/>
                  <a:sym typeface="Helvetica"/>
                </a:rPr>
                <a:t>Basement Traditional Medicine Production </a:t>
              </a:r>
            </a:p>
          </p:txBody>
        </p:sp>
      </p:grpSp>
      <p:pic>
        <p:nvPicPr>
          <p:cNvPr id="3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828" y="81195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under construction"/>
          <p:cNvSpPr txBox="1"/>
          <p:nvPr/>
        </p:nvSpPr>
        <p:spPr>
          <a:xfrm>
            <a:off x="467196" y="7103948"/>
            <a:ext cx="5447475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9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Central Warehouse</a:t>
            </a:r>
          </a:p>
        </p:txBody>
      </p:sp>
      <p:sp>
        <p:nvSpPr>
          <p:cNvPr id="40" name="Basement…"/>
          <p:cNvSpPr txBox="1"/>
          <p:nvPr/>
        </p:nvSpPr>
        <p:spPr>
          <a:xfrm>
            <a:off x="478229" y="7686068"/>
            <a:ext cx="4707739" cy="6279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/>
          <a:lstStyle/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Basement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– Packaging Material Storage</a:t>
            </a:r>
            <a:endParaRPr sz="1500" kern="0" spc="180" dirty="0">
              <a:solidFill>
                <a:srgbClr val="002060"/>
              </a:solidFill>
              <a:latin typeface="Helvetica"/>
              <a:sym typeface="Helvetica"/>
            </a:endParaRPr>
          </a:p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1</a:t>
            </a:r>
            <a:r>
              <a:rPr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s</a:t>
            </a:r>
            <a:r>
              <a:rPr lang="en-US"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t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</a:t>
            </a: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floor 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Finished Good Storage</a:t>
            </a:r>
            <a:endParaRPr sz="1500" kern="0" spc="180" dirty="0">
              <a:solidFill>
                <a:srgbClr val="002060"/>
              </a:solidFill>
              <a:latin typeface="Helvetica"/>
              <a:sym typeface="Helvetica"/>
            </a:endParaRPr>
          </a:p>
          <a:p>
            <a:pPr defTabSz="584229">
              <a:defRPr sz="3000" spc="180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2</a:t>
            </a:r>
            <a:r>
              <a:rPr sz="1500" kern="0" spc="180" baseline="30000" dirty="0">
                <a:solidFill>
                  <a:srgbClr val="002060"/>
                </a:solidFill>
                <a:latin typeface="Helvetica"/>
                <a:sym typeface="Helvetica"/>
              </a:rPr>
              <a:t>nd</a:t>
            </a:r>
            <a:r>
              <a:rPr lang="en-US"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floor Raw Material Storage</a:t>
            </a:r>
            <a:r>
              <a:rPr sz="1500" kern="0" spc="180" dirty="0">
                <a:solidFill>
                  <a:srgbClr val="002060"/>
                </a:solidFill>
                <a:latin typeface="Helvetica"/>
                <a:sym typeface="Helvetica"/>
              </a:rPr>
              <a:t> </a:t>
            </a:r>
          </a:p>
        </p:txBody>
      </p:sp>
      <p:cxnSp>
        <p:nvCxnSpPr>
          <p:cNvPr id="42" name="Straight Connector 41"/>
          <p:cNvCxnSpPr/>
          <p:nvPr/>
        </p:nvCxnSpPr>
        <p:spPr>
          <a:xfrm>
            <a:off x="477217" y="1215342"/>
            <a:ext cx="107849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67187" y="7103939"/>
            <a:ext cx="1078495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laboratory buildings"/>
          <p:cNvSpPr txBox="1"/>
          <p:nvPr/>
        </p:nvSpPr>
        <p:spPr>
          <a:xfrm>
            <a:off x="6009635" y="7122112"/>
            <a:ext cx="5111103" cy="5693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107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</a:t>
            </a:r>
            <a:r>
              <a:rPr sz="32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buildings</a:t>
            </a:r>
          </a:p>
        </p:txBody>
      </p:sp>
      <p:sp>
        <p:nvSpPr>
          <p:cNvPr id="45" name="Main Building &amp; Chemical Laboratory"/>
          <p:cNvSpPr txBox="1"/>
          <p:nvPr/>
        </p:nvSpPr>
        <p:spPr>
          <a:xfrm>
            <a:off x="7048237" y="7239393"/>
            <a:ext cx="5739581" cy="940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b"/>
          <a:lstStyle>
            <a:lvl1pPr algn="l">
              <a:defRPr sz="40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defTabSz="584229">
              <a:defRPr/>
            </a:pPr>
            <a:r>
              <a:rPr lang="en-US" sz="30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Office </a:t>
            </a:r>
            <a:r>
              <a:rPr sz="30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&amp; Laboratory</a:t>
            </a:r>
          </a:p>
        </p:txBody>
      </p:sp>
      <p:sp>
        <p:nvSpPr>
          <p:cNvPr id="46" name="1 st floor Managers &amp; Visitor room…"/>
          <p:cNvSpPr txBox="1"/>
          <p:nvPr/>
        </p:nvSpPr>
        <p:spPr>
          <a:xfrm>
            <a:off x="7109708" y="8194406"/>
            <a:ext cx="4045352" cy="115469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/>
          <a:lstStyle/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1</a:t>
            </a:r>
            <a:r>
              <a:rPr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st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General Office</a:t>
            </a:r>
            <a:endParaRPr sz="1500" kern="0" spc="102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2</a:t>
            </a:r>
            <a:r>
              <a:rPr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nd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Chemical Laboratory</a:t>
            </a: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3</a:t>
            </a:r>
            <a:r>
              <a:rPr lang="en-US"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rd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floor 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QA, QC, Technical Support</a:t>
            </a:r>
          </a:p>
          <a:p>
            <a:pPr defTabSz="584229">
              <a:defRPr sz="1700" spc="102">
                <a:solidFill>
                  <a:srgbClr val="F3F3F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4</a:t>
            </a:r>
            <a:r>
              <a:rPr lang="en-US" sz="1500" kern="0" spc="102" baseline="300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th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 floor </a:t>
            </a:r>
            <a:r>
              <a:rPr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M</a:t>
            </a:r>
            <a:r>
              <a:rPr lang="en-US" sz="1500" kern="0" spc="102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icrobiology Laboratory</a:t>
            </a:r>
            <a:endParaRPr sz="1500" kern="0" spc="102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74743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483" y="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roduction capacity"/>
          <p:cNvSpPr txBox="1"/>
          <p:nvPr/>
        </p:nvSpPr>
        <p:spPr>
          <a:xfrm>
            <a:off x="7" y="533032"/>
            <a:ext cx="9155575" cy="90794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r>
              <a:rPr sz="54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roduction</a:t>
            </a:r>
            <a:r>
              <a:rPr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sz="5400" kern="0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apacity</a:t>
            </a:r>
            <a:endParaRPr sz="54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77567" y="3345915"/>
            <a:ext cx="4222648" cy="1100372"/>
            <a:chOff x="977559" y="3345914"/>
            <a:chExt cx="4222648" cy="1100372"/>
          </a:xfrm>
        </p:grpSpPr>
        <p:pic>
          <p:nvPicPr>
            <p:cNvPr id="12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7559" y="3345914"/>
              <a:ext cx="1623138" cy="11003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1" name="Caplets…"/>
            <p:cNvSpPr txBox="1"/>
            <p:nvPr/>
          </p:nvSpPr>
          <p:spPr>
            <a:xfrm>
              <a:off x="2584326" y="3409913"/>
              <a:ext cx="2615881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>
                  <a:solidFill>
                    <a:srgbClr val="FFFFFF"/>
                  </a:solidFill>
                  <a:latin typeface="Familiar Pro"/>
                  <a:ea typeface="Familiar Pro"/>
                  <a:cs typeface="Familiar Pro"/>
                  <a:sym typeface="Familiar Pro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amiliar Pro"/>
                </a:rPr>
                <a:t>Caplets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Familiar Pro"/>
                </a:rPr>
                <a:t> (BLP)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Familiar Pro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300031" y="4421599"/>
            <a:ext cx="2962727" cy="1563864"/>
            <a:chOff x="1300023" y="4421599"/>
            <a:chExt cx="2962727" cy="1563864"/>
          </a:xfrm>
        </p:grpSpPr>
        <p:pic>
          <p:nvPicPr>
            <p:cNvPr id="13" name="Image" descr="Image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485"/>
            <a:stretch>
              <a:fillRect/>
            </a:stretch>
          </p:blipFill>
          <p:spPr>
            <a:xfrm>
              <a:off x="1300023" y="4421599"/>
              <a:ext cx="1131591" cy="1563864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2" name="Capsules"/>
            <p:cNvSpPr txBox="1"/>
            <p:nvPr/>
          </p:nvSpPr>
          <p:spPr>
            <a:xfrm>
              <a:off x="2812032" y="4881203"/>
              <a:ext cx="1450718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>
                <a:defRPr sz="2500">
                  <a:solidFill>
                    <a:srgbClr val="FFFFFF"/>
                  </a:solidFill>
                  <a:latin typeface="Familiar Pro"/>
                  <a:ea typeface="Familiar Pro"/>
                  <a:cs typeface="Familiar Pro"/>
                  <a:sym typeface="Familiar Pro"/>
                </a:defRPr>
              </a:lvl1pPr>
            </a:lstStyle>
            <a:p>
              <a:pPr algn="ctr" defTabSz="584229">
                <a:defRPr/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Capsules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081088" y="6239724"/>
            <a:ext cx="4183508" cy="1135110"/>
            <a:chOff x="1142993" y="6250398"/>
            <a:chExt cx="4183508" cy="1135110"/>
          </a:xfrm>
        </p:grpSpPr>
        <p:pic>
          <p:nvPicPr>
            <p:cNvPr id="17" name="Image" descr="Image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142993" y="6250398"/>
              <a:ext cx="2164900" cy="1135110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3" name="Syrup…"/>
            <p:cNvSpPr txBox="1"/>
            <p:nvPr/>
          </p:nvSpPr>
          <p:spPr>
            <a:xfrm>
              <a:off x="2847943" y="6476224"/>
              <a:ext cx="2478558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190500" dist="12700" dir="5400000" sx="99000" sy="99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Syrup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(bottles)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44171" y="7411932"/>
            <a:ext cx="4372095" cy="1593092"/>
            <a:chOff x="1244162" y="7411929"/>
            <a:chExt cx="4372095" cy="1593093"/>
          </a:xfrm>
        </p:grpSpPr>
        <p:pic>
          <p:nvPicPr>
            <p:cNvPr id="24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692"/>
            <a:stretch>
              <a:fillRect/>
            </a:stretch>
          </p:blipFill>
          <p:spPr>
            <a:xfrm>
              <a:off x="1244162" y="7411929"/>
              <a:ext cx="1242323" cy="1593093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5" name="Dry Syrup…"/>
            <p:cNvSpPr txBox="1"/>
            <p:nvPr/>
          </p:nvSpPr>
          <p:spPr>
            <a:xfrm>
              <a:off x="2590119" y="7954791"/>
              <a:ext cx="3026138" cy="815609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Dry Syrup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(BLP)</a:t>
              </a:r>
            </a:p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400" b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210476" y="1348543"/>
            <a:ext cx="5420230" cy="1582872"/>
            <a:chOff x="6210468" y="1348543"/>
            <a:chExt cx="5420230" cy="1582872"/>
          </a:xfrm>
        </p:grpSpPr>
        <p:pic>
          <p:nvPicPr>
            <p:cNvPr id="52" name="Image" descr="Image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692"/>
            <a:stretch>
              <a:fillRect/>
            </a:stretch>
          </p:blipFill>
          <p:spPr>
            <a:xfrm>
              <a:off x="6210468" y="1348543"/>
              <a:ext cx="1144015" cy="15828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53" name="Dry Syrup…"/>
            <p:cNvSpPr txBox="1"/>
            <p:nvPr/>
          </p:nvSpPr>
          <p:spPr>
            <a:xfrm>
              <a:off x="7901654" y="1726726"/>
              <a:ext cx="3729044" cy="1184940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Nonsterile Inhalation and Nasal Fluids</a:t>
              </a:r>
            </a:p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40898" y="1534839"/>
            <a:ext cx="4793571" cy="1298023"/>
            <a:chOff x="940890" y="1534831"/>
            <a:chExt cx="4793571" cy="1298023"/>
          </a:xfrm>
        </p:grpSpPr>
        <p:pic>
          <p:nvPicPr>
            <p:cNvPr id="6" name="Image" descr="Image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0890" y="1534831"/>
              <a:ext cx="1820126" cy="1298023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20" name="Tablets…"/>
            <p:cNvSpPr txBox="1"/>
            <p:nvPr/>
          </p:nvSpPr>
          <p:spPr>
            <a:xfrm>
              <a:off x="2648613" y="1780177"/>
              <a:ext cx="2493295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Tablets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(NBL)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55" name="Tablets…"/>
            <p:cNvSpPr txBox="1"/>
            <p:nvPr/>
          </p:nvSpPr>
          <p:spPr>
            <a:xfrm>
              <a:off x="2787142" y="2159727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Coated, Non-Coated, Caplets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05547" y="2682881"/>
            <a:ext cx="6225204" cy="1725872"/>
            <a:chOff x="5705539" y="2682881"/>
            <a:chExt cx="6225204" cy="1725872"/>
          </a:xfrm>
        </p:grpSpPr>
        <p:pic>
          <p:nvPicPr>
            <p:cNvPr id="33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05539" y="2682881"/>
              <a:ext cx="2465471" cy="1725872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40" name="Injection…"/>
            <p:cNvSpPr txBox="1"/>
            <p:nvPr/>
          </p:nvSpPr>
          <p:spPr>
            <a:xfrm>
              <a:off x="7946730" y="3292283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(Ampoules)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58" name="Tablets…"/>
            <p:cNvSpPr txBox="1"/>
            <p:nvPr/>
          </p:nvSpPr>
          <p:spPr>
            <a:xfrm>
              <a:off x="7710430" y="3699936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099187" y="4838956"/>
            <a:ext cx="6789701" cy="1180038"/>
            <a:chOff x="5099178" y="4838955"/>
            <a:chExt cx="6789701" cy="1180038"/>
          </a:xfrm>
        </p:grpSpPr>
        <p:pic>
          <p:nvPicPr>
            <p:cNvPr id="36" name="Image" descr="Image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99178" y="4838955"/>
              <a:ext cx="3225466" cy="1180038"/>
            </a:xfrm>
            <a:prstGeom prst="rect">
              <a:avLst/>
            </a:prstGeom>
            <a:ln w="3175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</p:pic>
        <p:sp>
          <p:nvSpPr>
            <p:cNvPr id="59" name="Injection…"/>
            <p:cNvSpPr txBox="1"/>
            <p:nvPr/>
          </p:nvSpPr>
          <p:spPr>
            <a:xfrm>
              <a:off x="7904866" y="4861347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(Vials)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60" name="Tablets…"/>
            <p:cNvSpPr txBox="1"/>
            <p:nvPr/>
          </p:nvSpPr>
          <p:spPr>
            <a:xfrm>
              <a:off x="7657070" y="5273662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Small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56116" y="6339363"/>
            <a:ext cx="6106038" cy="1123441"/>
            <a:chOff x="5856107" y="6339356"/>
            <a:chExt cx="6106038" cy="1123441"/>
          </a:xfrm>
        </p:grpSpPr>
        <p:pic>
          <p:nvPicPr>
            <p:cNvPr id="39" name="Image" descr="Image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56107" y="6339356"/>
              <a:ext cx="2957841" cy="1123441"/>
            </a:xfrm>
            <a:prstGeom prst="rect">
              <a:avLst/>
            </a:prstGeom>
            <a:ln w="3175" cap="flat">
              <a:noFill/>
              <a:miter lim="400000"/>
            </a:ln>
            <a:effectLst/>
          </p:spPr>
        </p:pic>
        <p:sp>
          <p:nvSpPr>
            <p:cNvPr id="61" name="Injection…"/>
            <p:cNvSpPr txBox="1"/>
            <p:nvPr/>
          </p:nvSpPr>
          <p:spPr>
            <a:xfrm>
              <a:off x="7978132" y="6391742"/>
              <a:ext cx="3984013" cy="446276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63500" dist="25400" dir="54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Injection</a:t>
              </a:r>
              <a:r>
                <a:rPr lang="en-US" sz="2400" b="1" kern="0" dirty="0">
                  <a:solidFill>
                    <a:srgbClr val="00206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  <a:sym typeface="Helvetica"/>
                </a:rPr>
                <a:t> (Infusion)</a:t>
              </a:r>
              <a:endParaRPr sz="24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endParaRPr>
            </a:p>
          </p:txBody>
        </p:sp>
        <p:sp>
          <p:nvSpPr>
            <p:cNvPr id="62" name="Tablets…"/>
            <p:cNvSpPr txBox="1"/>
            <p:nvPr/>
          </p:nvSpPr>
          <p:spPr>
            <a:xfrm>
              <a:off x="7745292" y="6826033"/>
              <a:ext cx="2947319" cy="32316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>
              <a:outerShdw blurRad="50800" dist="63500" dir="2700000" sx="99000" sy="99000" rotWithShape="0">
                <a:srgbClr val="000000">
                  <a:alpha val="5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8100" tIns="38100" rIns="38100" bIns="38100" numCol="1" anchor="ctr">
              <a:spAutoFit/>
            </a:bodyPr>
            <a:lstStyle/>
            <a:p>
              <a:pPr algn="ctr" defTabSz="584229">
                <a:defRPr sz="25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r>
                <a:rPr lang="en-US" sz="1600" b="1" i="1" kern="0" dirty="0">
                  <a:solidFill>
                    <a:srgbClr val="002060"/>
                  </a:solidFill>
                  <a:latin typeface="Helvetica"/>
                  <a:sym typeface="Helvetica"/>
                </a:rPr>
                <a:t>Large Volume Parenteral</a:t>
              </a:r>
              <a:endParaRPr sz="1600" b="1" i="1" kern="0" dirty="0">
                <a:solidFill>
                  <a:srgbClr val="002060"/>
                </a:solidFill>
                <a:latin typeface="Helvetica"/>
                <a:sym typeface="Helvetica"/>
              </a:endParaRPr>
            </a:p>
          </p:txBody>
        </p:sp>
      </p:grpSp>
      <p:sp>
        <p:nvSpPr>
          <p:cNvPr id="35" name="Tablets…"/>
          <p:cNvSpPr txBox="1"/>
          <p:nvPr/>
        </p:nvSpPr>
        <p:spPr>
          <a:xfrm>
            <a:off x="2854173" y="2479597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6.183.324.000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38" name="Tablets…"/>
          <p:cNvSpPr txBox="1"/>
          <p:nvPr/>
        </p:nvSpPr>
        <p:spPr>
          <a:xfrm>
            <a:off x="2870822" y="5305183"/>
            <a:ext cx="2247820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347.760.000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1" name="Tablets…"/>
          <p:cNvSpPr txBox="1"/>
          <p:nvPr/>
        </p:nvSpPr>
        <p:spPr>
          <a:xfrm>
            <a:off x="2854173" y="6938290"/>
            <a:ext cx="226446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38.640.000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2" name="Tablets…"/>
          <p:cNvSpPr txBox="1"/>
          <p:nvPr/>
        </p:nvSpPr>
        <p:spPr>
          <a:xfrm>
            <a:off x="2870822" y="8478357"/>
            <a:ext cx="226446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11.640.000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6" name="Tablets…"/>
          <p:cNvSpPr txBox="1"/>
          <p:nvPr/>
        </p:nvSpPr>
        <p:spPr>
          <a:xfrm>
            <a:off x="2870822" y="3881488"/>
            <a:ext cx="2264469" cy="321536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388.800.000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5" name="Tablets…"/>
          <p:cNvSpPr txBox="1"/>
          <p:nvPr/>
        </p:nvSpPr>
        <p:spPr>
          <a:xfrm>
            <a:off x="7946738" y="2547309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1.278.000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8" name="Tablets…"/>
          <p:cNvSpPr txBox="1"/>
          <p:nvPr/>
        </p:nvSpPr>
        <p:spPr>
          <a:xfrm>
            <a:off x="7996695" y="4042256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78.749.496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49" name="Tablets…"/>
          <p:cNvSpPr txBox="1"/>
          <p:nvPr/>
        </p:nvSpPr>
        <p:spPr>
          <a:xfrm>
            <a:off x="7946739" y="5635268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9.335.088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0" name="Tablets…"/>
          <p:cNvSpPr txBox="1"/>
          <p:nvPr/>
        </p:nvSpPr>
        <p:spPr>
          <a:xfrm>
            <a:off x="7203308" y="7163119"/>
            <a:ext cx="2947319" cy="323165"/>
          </a:xfrm>
          <a:prstGeom prst="rect">
            <a:avLst/>
          </a:prstGeom>
          <a:noFill/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Plastic Bottle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1" name="Tablets…"/>
          <p:cNvSpPr txBox="1"/>
          <p:nvPr/>
        </p:nvSpPr>
        <p:spPr>
          <a:xfrm>
            <a:off x="8050052" y="7598985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11.520.000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4" name="Tablets…"/>
          <p:cNvSpPr txBox="1"/>
          <p:nvPr/>
        </p:nvSpPr>
        <p:spPr>
          <a:xfrm>
            <a:off x="6985902" y="8043698"/>
            <a:ext cx="2947319" cy="323165"/>
          </a:xfrm>
          <a:prstGeom prst="rect">
            <a:avLst/>
          </a:prstGeom>
          <a:noFill/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Soft Bag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  <p:sp>
        <p:nvSpPr>
          <p:cNvPr id="56" name="Tablets…"/>
          <p:cNvSpPr txBox="1"/>
          <p:nvPr/>
        </p:nvSpPr>
        <p:spPr>
          <a:xfrm>
            <a:off x="8021537" y="8447237"/>
            <a:ext cx="2268089" cy="323165"/>
          </a:xfrm>
          <a:prstGeom prst="rect">
            <a:avLst/>
          </a:prstGeom>
          <a:solidFill>
            <a:schemeClr val="bg1">
              <a:lumMod val="75000"/>
            </a:schemeClr>
          </a:solidFill>
          <a:ln w="3175" cap="flat">
            <a:noFill/>
            <a:miter lim="400000"/>
          </a:ln>
          <a:effectLst>
            <a:outerShdw blurRad="50800" dist="63500" dir="2700000" sx="99000" sy="99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/>
          <a:p>
            <a:pPr algn="ctr" defTabSz="584229">
              <a:defRPr sz="25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600" b="1" i="1" kern="0" dirty="0">
                <a:solidFill>
                  <a:srgbClr val="002060"/>
                </a:solidFill>
                <a:latin typeface="Helvetica"/>
                <a:sym typeface="Helvetica"/>
              </a:rPr>
              <a:t>43.470.000</a:t>
            </a:r>
            <a:endParaRPr sz="1600" b="1" i="1" kern="0" dirty="0">
              <a:solidFill>
                <a:srgbClr val="002060"/>
              </a:solidFill>
              <a:latin typeface="Helvetica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00445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458" y="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040524" y="1261241"/>
            <a:ext cx="10381867" cy="8305679"/>
            <a:chOff x="1571968" y="857840"/>
            <a:chExt cx="9850419" cy="87090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491" b="1"/>
            <a:stretch/>
          </p:blipFill>
          <p:spPr>
            <a:xfrm>
              <a:off x="1571968" y="857840"/>
              <a:ext cx="9850419" cy="8709080"/>
            </a:xfrm>
            <a:prstGeom prst="rect">
              <a:avLst/>
            </a:prstGeom>
          </p:spPr>
        </p:pic>
        <p:sp>
          <p:nvSpPr>
            <p:cNvPr id="2" name="Rectangle 1"/>
            <p:cNvSpPr/>
            <p:nvPr/>
          </p:nvSpPr>
          <p:spPr>
            <a:xfrm>
              <a:off x="1571968" y="857840"/>
              <a:ext cx="1706491" cy="3435380"/>
            </a:xfrm>
            <a:prstGeom prst="rect">
              <a:avLst/>
            </a:prstGeom>
            <a:solidFill>
              <a:srgbClr val="698B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itle 7">
            <a:extLst>
              <a:ext uri="{FF2B5EF4-FFF2-40B4-BE49-F238E27FC236}">
                <a16:creationId xmlns:a16="http://schemas.microsoft.com/office/drawing/2014/main" id="{78011F61-2FCD-4949-AB1A-0B37F1ED0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22" y="0"/>
            <a:ext cx="11106369" cy="1261241"/>
          </a:xfrm>
        </p:spPr>
        <p:txBody>
          <a:bodyPr>
            <a:normAutofit/>
          </a:bodyPr>
          <a:lstStyle/>
          <a:p>
            <a:r>
              <a:rPr lang="en-US" sz="4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Plant Mersi</a:t>
            </a:r>
            <a:endParaRPr lang="en-ID" sz="4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54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458" y="156188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38" y="2639831"/>
            <a:ext cx="12190014" cy="6106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7093117" y="1390068"/>
            <a:ext cx="50334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Marketing &amp; Sales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93117" y="1974843"/>
            <a:ext cx="5337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Mersi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 25 marketing representative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offices that ready to serve customers through Indonesia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093121" y="2767357"/>
            <a:ext cx="4887389" cy="941498"/>
            <a:chOff x="7093117" y="2823340"/>
            <a:chExt cx="4926205" cy="924487"/>
          </a:xfrm>
        </p:grpSpPr>
        <p:sp>
          <p:nvSpPr>
            <p:cNvPr id="8" name="TextBox 7"/>
            <p:cNvSpPr txBox="1"/>
            <p:nvPr/>
          </p:nvSpPr>
          <p:spPr>
            <a:xfrm>
              <a:off x="7447322" y="2824497"/>
              <a:ext cx="45720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Marketing representative offices (25)</a:t>
              </a:r>
            </a:p>
            <a:p>
              <a:endParaRPr lang="en-US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r>
                <a:rPr lang="en-US" b="1" dirty="0">
                  <a:solidFill>
                    <a:srgbClr val="0070C0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Export (10)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100000"/>
                      </a14:imgEffect>
                      <a14:imgEffect>
                        <a14:brightnessContrast bright="35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17" y="2823340"/>
              <a:ext cx="354205" cy="35420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3000"/>
                      </a14:imgEffect>
                      <a14:imgEffect>
                        <a14:brightnessContrast bright="47000" contrast="5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117" y="3393622"/>
              <a:ext cx="354205" cy="354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9708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keting &amp; Sales Map"/>
          <p:cNvSpPr txBox="1"/>
          <p:nvPr/>
        </p:nvSpPr>
        <p:spPr>
          <a:xfrm>
            <a:off x="852270" y="1828032"/>
            <a:ext cx="11300259" cy="662450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anchor="ctr">
            <a:spAutoFit/>
          </a:bodyPr>
          <a:lstStyle>
            <a:lvl1pPr>
              <a:defRPr sz="8000" b="1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Tablet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Oral Liquid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Hard Capsule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Semisolid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Nonsterile Inhalation and Nasal Fluids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Tablet and Coated Tablet of Penicillin and Its Derivatives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Penicillin Oral Powder and Its Derivatives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Large Volume Injection</a:t>
            </a:r>
          </a:p>
          <a:p>
            <a:pPr marL="857293" indent="-857293" defTabSz="584229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Non-</a:t>
            </a:r>
            <a:r>
              <a:rPr lang="en-US" sz="3200" b="0" kern="0" dirty="0" err="1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betalactam</a:t>
            </a:r>
            <a:r>
              <a:rPr lang="en-US" sz="3200" b="0" kern="0" dirty="0">
                <a:solidFill>
                  <a:srgbClr val="0365C0">
                    <a:hueOff val="273562"/>
                    <a:satOff val="2937"/>
                    <a:lumOff val="-22233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Small Volume Injection</a:t>
            </a:r>
            <a:endParaRPr sz="3200" b="0" kern="0" dirty="0">
              <a:solidFill>
                <a:srgbClr val="0365C0">
                  <a:hueOff val="273562"/>
                  <a:satOff val="2937"/>
                  <a:lumOff val="-22233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458" y="168615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roduction capacity"/>
          <p:cNvSpPr txBox="1"/>
          <p:nvPr/>
        </p:nvSpPr>
        <p:spPr>
          <a:xfrm>
            <a:off x="-250447" y="893258"/>
            <a:ext cx="9155575" cy="81560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8100" tIns="38100" rIns="38100" bIns="38100" numCol="1" anchor="ctr">
            <a:spAutoFit/>
          </a:bodyPr>
          <a:lstStyle>
            <a:lvl1pPr>
              <a:defRPr sz="8000" b="1">
                <a:solidFill>
                  <a:srgbClr val="FFFFFF"/>
                </a:solidFill>
                <a:latin typeface="Didot"/>
                <a:ea typeface="Didot"/>
                <a:cs typeface="Didot"/>
                <a:sym typeface="Didot"/>
              </a:defRPr>
            </a:lvl1pPr>
          </a:lstStyle>
          <a:p>
            <a:pPr algn="ctr" defTabSz="584229">
              <a:defRPr/>
            </a:pPr>
            <a:r>
              <a:rPr 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List of GMP Certificates</a:t>
            </a:r>
            <a:endParaRPr sz="4800" kern="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489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21746" y="737989"/>
            <a:ext cx="10477532" cy="637339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PT MERSIFARMA Halal Certificate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" y="1756362"/>
            <a:ext cx="2413918" cy="33208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60" y="1745188"/>
            <a:ext cx="2359890" cy="333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843" y="1745186"/>
            <a:ext cx="2359890" cy="333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994" y="1745195"/>
            <a:ext cx="2382857" cy="33395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42" y="6176319"/>
            <a:ext cx="4613298" cy="3259991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432033" y="5276647"/>
            <a:ext cx="7324601" cy="907158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HALAL </a:t>
            </a:r>
            <a:r>
              <a:rPr lang="en-US" altLang="en-US" sz="4800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Assurance System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733" y="0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106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10622" y="746720"/>
            <a:ext cx="11946313" cy="610252"/>
          </a:xfrm>
          <a:prstGeom prst="rect">
            <a:avLst/>
          </a:prstGeom>
        </p:spPr>
        <p:txBody>
          <a:bodyPr/>
          <a:lstStyle/>
          <a:p>
            <a:pPr defTabSz="650273">
              <a:defRPr/>
            </a:pPr>
            <a:r>
              <a:rPr lang="en-US" altLang="en-US" sz="4800" b="1" kern="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Helvetica"/>
              </a:rPr>
              <a:t>ISO 14001 &amp; ISO 45001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10622" y="2249723"/>
            <a:ext cx="11791289" cy="6025111"/>
            <a:chOff x="629279" y="2081770"/>
            <a:chExt cx="11791289" cy="602511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02439" y="2090917"/>
              <a:ext cx="5818129" cy="6015964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279" y="2081770"/>
              <a:ext cx="5783364" cy="602511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3458" y="53037"/>
            <a:ext cx="2131342" cy="6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987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565" y="1085992"/>
            <a:ext cx="2957689" cy="86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323450" y="4059484"/>
            <a:ext cx="635790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4800" b="1" dirty="0">
                <a:solidFill>
                  <a:srgbClr val="083D6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Thank You</a:t>
            </a:r>
          </a:p>
        </p:txBody>
      </p:sp>
      <p:sp>
        <p:nvSpPr>
          <p:cNvPr id="9" name="Subtitle 9"/>
          <p:cNvSpPr txBox="1">
            <a:spLocks/>
          </p:cNvSpPr>
          <p:nvPr/>
        </p:nvSpPr>
        <p:spPr bwMode="auto">
          <a:xfrm>
            <a:off x="7282922" y="7159198"/>
            <a:ext cx="6290169" cy="55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Branch &amp; Marketing Office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Wisma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Tiara 4th floor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Jl. Raya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Minggu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Km. 18 No. 17, Jakarta 12510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T : +62 21 7987683 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F : +62 21 7987686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E : mersi.jkt@mersifarma.com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www.mersifarma.com</a:t>
            </a:r>
          </a:p>
        </p:txBody>
      </p:sp>
      <p:sp>
        <p:nvSpPr>
          <p:cNvPr id="10" name="Subtitle 9"/>
          <p:cNvSpPr txBox="1">
            <a:spLocks/>
          </p:cNvSpPr>
          <p:nvPr/>
        </p:nvSpPr>
        <p:spPr bwMode="auto">
          <a:xfrm>
            <a:off x="989812" y="7159197"/>
            <a:ext cx="4289778" cy="55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Head Office &amp; Factory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Jl. Raya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Pelabuhan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Km. 18,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Cikembar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Sukabumi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707" dirty="0" err="1">
                <a:latin typeface="Arial" panose="020B0604020202020204" pitchFamily="34" charset="0"/>
                <a:cs typeface="Arial" panose="020B0604020202020204" pitchFamily="34" charset="0"/>
              </a:rPr>
              <a:t>Jawa</a:t>
            </a: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 Barat 43157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T : +62 266 321877  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F : +62 266 321878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dirty="0">
                <a:latin typeface="Arial" panose="020B0604020202020204" pitchFamily="34" charset="0"/>
                <a:cs typeface="Arial" panose="020B0604020202020204" pitchFamily="34" charset="0"/>
              </a:rPr>
              <a:t>E : mersi.smi@mersifarma.com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707" b="1" dirty="0">
                <a:latin typeface="Arial" panose="020B0604020202020204" pitchFamily="34" charset="0"/>
                <a:cs typeface="Arial" panose="020B0604020202020204" pitchFamily="34" charset="0"/>
              </a:rPr>
              <a:t>www.mersifarma.com</a:t>
            </a:r>
          </a:p>
        </p:txBody>
      </p:sp>
    </p:spTree>
    <p:extLst>
      <p:ext uri="{BB962C8B-B14F-4D97-AF65-F5344CB8AC3E}">
        <p14:creationId xmlns:p14="http://schemas.microsoft.com/office/powerpoint/2010/main" val="1362184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6698</TotalTime>
  <Words>639</Words>
  <Application>Microsoft Office PowerPoint</Application>
  <PresentationFormat>Custom</PresentationFormat>
  <Paragraphs>143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Helvetica</vt:lpstr>
      <vt:lpstr>Poppins Bold</vt:lpstr>
      <vt:lpstr>Tahoma</vt:lpstr>
      <vt:lpstr>Wingdings</vt:lpstr>
      <vt:lpstr>Office Theme</vt:lpstr>
      <vt:lpstr>Office 2013 - 2022 Theme</vt:lpstr>
      <vt:lpstr>Company Profile</vt:lpstr>
      <vt:lpstr>PowerPoint Presentation</vt:lpstr>
      <vt:lpstr>PowerPoint Presentation</vt:lpstr>
      <vt:lpstr>PowerPoint Presentation</vt:lpstr>
      <vt:lpstr>PowerPoint Presentation</vt:lpstr>
      <vt:lpstr>Structure MERSI</vt:lpstr>
      <vt:lpstr>Location MERSI</vt:lpstr>
      <vt:lpstr>Capabilities MERSI</vt:lpstr>
      <vt:lpstr>PowerPoint Presentation</vt:lpstr>
      <vt:lpstr>PowerPoint Presentation</vt:lpstr>
      <vt:lpstr>PowerPoint Presentation</vt:lpstr>
      <vt:lpstr>PowerPoint Presentation</vt:lpstr>
      <vt:lpstr>Plant Mersi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Mersifarma</cp:lastModifiedBy>
  <cp:revision>104</cp:revision>
  <dcterms:created xsi:type="dcterms:W3CDTF">2022-11-09T03:08:10Z</dcterms:created>
  <dcterms:modified xsi:type="dcterms:W3CDTF">2026-05-06T02:32:22Z</dcterms:modified>
</cp:coreProperties>
</file>