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343" r:id="rId4"/>
    <p:sldId id="262" r:id="rId5"/>
    <p:sldId id="314" r:id="rId6"/>
    <p:sldId id="339" r:id="rId7"/>
    <p:sldId id="310" r:id="rId8"/>
    <p:sldId id="338" r:id="rId9"/>
    <p:sldId id="340" r:id="rId10"/>
    <p:sldId id="315" r:id="rId11"/>
    <p:sldId id="316" r:id="rId12"/>
    <p:sldId id="317" r:id="rId13"/>
    <p:sldId id="341" r:id="rId14"/>
    <p:sldId id="321" r:id="rId15"/>
  </p:sldIdLst>
  <p:sldSz cx="13004800" cy="9753600"/>
  <p:notesSz cx="9144000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6502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130046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95069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260091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3251149" algn="l" defTabSz="130046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3901379" algn="l" defTabSz="130046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4551609" algn="l" defTabSz="130046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5201839" algn="l" defTabSz="130046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8B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76" autoAdjust="0"/>
    <p:restoredTop sz="94660"/>
  </p:normalViewPr>
  <p:slideViewPr>
    <p:cSldViewPr snapToGrid="0">
      <p:cViewPr varScale="1">
        <p:scale>
          <a:sx n="49" d="100"/>
          <a:sy n="49" d="100"/>
        </p:scale>
        <p:origin x="133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243501A-2169-4F56-9CA1-A997CB06AF6B}" type="datetimeFigureOut">
              <a:rPr lang="en-US"/>
              <a:pPr>
                <a:defRPr/>
              </a:pPr>
              <a:t>3/6/2025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3CF2748-B5C6-4F9B-BB14-A8F29D1BF3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A0185D-79B8-4405-BCE6-96A1496167C8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5E9330-3B32-4CF4-A647-D2AC1C995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191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00460" rtl="0" eaLnBrk="1" latinLnBrk="0" hangingPunct="1">
      <a:defRPr sz="1707" kern="1200">
        <a:solidFill>
          <a:schemeClr val="tx1"/>
        </a:solidFill>
        <a:latin typeface="+mn-lt"/>
        <a:ea typeface="+mn-ea"/>
        <a:cs typeface="+mn-cs"/>
      </a:defRPr>
    </a:lvl1pPr>
    <a:lvl2pPr marL="650230" algn="l" defTabSz="1300460" rtl="0" eaLnBrk="1" latinLnBrk="0" hangingPunct="1">
      <a:defRPr sz="1707" kern="1200">
        <a:solidFill>
          <a:schemeClr val="tx1"/>
        </a:solidFill>
        <a:latin typeface="+mn-lt"/>
        <a:ea typeface="+mn-ea"/>
        <a:cs typeface="+mn-cs"/>
      </a:defRPr>
    </a:lvl2pPr>
    <a:lvl3pPr marL="1300460" algn="l" defTabSz="1300460" rtl="0" eaLnBrk="1" latinLnBrk="0" hangingPunct="1">
      <a:defRPr sz="1707" kern="1200">
        <a:solidFill>
          <a:schemeClr val="tx1"/>
        </a:solidFill>
        <a:latin typeface="+mn-lt"/>
        <a:ea typeface="+mn-ea"/>
        <a:cs typeface="+mn-cs"/>
      </a:defRPr>
    </a:lvl3pPr>
    <a:lvl4pPr marL="1950690" algn="l" defTabSz="1300460" rtl="0" eaLnBrk="1" latinLnBrk="0" hangingPunct="1">
      <a:defRPr sz="1707" kern="1200">
        <a:solidFill>
          <a:schemeClr val="tx1"/>
        </a:solidFill>
        <a:latin typeface="+mn-lt"/>
        <a:ea typeface="+mn-ea"/>
        <a:cs typeface="+mn-cs"/>
      </a:defRPr>
    </a:lvl4pPr>
    <a:lvl5pPr marL="2600919" algn="l" defTabSz="1300460" rtl="0" eaLnBrk="1" latinLnBrk="0" hangingPunct="1">
      <a:defRPr sz="1707" kern="1200">
        <a:solidFill>
          <a:schemeClr val="tx1"/>
        </a:solidFill>
        <a:latin typeface="+mn-lt"/>
        <a:ea typeface="+mn-ea"/>
        <a:cs typeface="+mn-cs"/>
      </a:defRPr>
    </a:lvl5pPr>
    <a:lvl6pPr marL="3251149" algn="l" defTabSz="1300460" rtl="0" eaLnBrk="1" latinLnBrk="0" hangingPunct="1">
      <a:defRPr sz="1707" kern="1200">
        <a:solidFill>
          <a:schemeClr val="tx1"/>
        </a:solidFill>
        <a:latin typeface="+mn-lt"/>
        <a:ea typeface="+mn-ea"/>
        <a:cs typeface="+mn-cs"/>
      </a:defRPr>
    </a:lvl6pPr>
    <a:lvl7pPr marL="3901379" algn="l" defTabSz="1300460" rtl="0" eaLnBrk="1" latinLnBrk="0" hangingPunct="1">
      <a:defRPr sz="1707" kern="1200">
        <a:solidFill>
          <a:schemeClr val="tx1"/>
        </a:solidFill>
        <a:latin typeface="+mn-lt"/>
        <a:ea typeface="+mn-ea"/>
        <a:cs typeface="+mn-cs"/>
      </a:defRPr>
    </a:lvl7pPr>
    <a:lvl8pPr marL="4551609" algn="l" defTabSz="1300460" rtl="0" eaLnBrk="1" latinLnBrk="0" hangingPunct="1">
      <a:defRPr sz="1707" kern="1200">
        <a:solidFill>
          <a:schemeClr val="tx1"/>
        </a:solidFill>
        <a:latin typeface="+mn-lt"/>
        <a:ea typeface="+mn-ea"/>
        <a:cs typeface="+mn-cs"/>
      </a:defRPr>
    </a:lvl8pPr>
    <a:lvl9pPr marL="5201839" algn="l" defTabSz="1300460" rtl="0" eaLnBrk="1" latinLnBrk="0" hangingPunct="1">
      <a:defRPr sz="170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1596249"/>
            <a:ext cx="11054080" cy="3395698"/>
          </a:xfrm>
        </p:spPr>
        <p:txBody>
          <a:bodyPr anchor="b"/>
          <a:lstStyle>
            <a:lvl1pPr algn="ctr">
              <a:defRPr sz="853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5122898"/>
            <a:ext cx="9753600" cy="2354862"/>
          </a:xfrm>
        </p:spPr>
        <p:txBody>
          <a:bodyPr/>
          <a:lstStyle>
            <a:lvl1pPr marL="0" indent="0" algn="ctr">
              <a:buNone/>
              <a:defRPr sz="3413"/>
            </a:lvl1pPr>
            <a:lvl2pPr marL="650263" indent="0" algn="ctr">
              <a:buNone/>
              <a:defRPr sz="2844"/>
            </a:lvl2pPr>
            <a:lvl3pPr marL="1300525" indent="0" algn="ctr">
              <a:buNone/>
              <a:defRPr sz="2561"/>
            </a:lvl3pPr>
            <a:lvl4pPr marL="1950788" indent="0" algn="ctr">
              <a:buNone/>
              <a:defRPr sz="2276"/>
            </a:lvl4pPr>
            <a:lvl5pPr marL="2601049" indent="0" algn="ctr">
              <a:buNone/>
              <a:defRPr sz="2276"/>
            </a:lvl5pPr>
            <a:lvl6pPr marL="3251312" indent="0" algn="ctr">
              <a:buNone/>
              <a:defRPr sz="2276"/>
            </a:lvl6pPr>
            <a:lvl7pPr marL="3901574" indent="0" algn="ctr">
              <a:buNone/>
              <a:defRPr sz="2276"/>
            </a:lvl7pPr>
            <a:lvl8pPr marL="4551836" indent="0" algn="ctr">
              <a:buNone/>
              <a:defRPr sz="2276"/>
            </a:lvl8pPr>
            <a:lvl9pPr marL="5202099" indent="0" algn="ctr">
              <a:buNone/>
              <a:defRPr sz="227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F600FD-824D-44AB-8FCD-31BC5EEE2041}" type="datetimeFigureOut">
              <a:rPr lang="en-US" smtClean="0"/>
              <a:pPr>
                <a:defRPr/>
              </a:pPr>
              <a:t>3/6/2025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C10A3F-58EF-4BDB-AFA6-83228163CF7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847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721E08-AC8A-4E65-8B64-F74591C701AF}" type="datetimeFigureOut">
              <a:rPr lang="en-US" smtClean="0"/>
              <a:pPr>
                <a:defRPr/>
              </a:pPr>
              <a:t>3/6/2025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2DF1F8-2B11-4999-A1A4-42B523B94BE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334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307" y="2431629"/>
            <a:ext cx="11216640" cy="4057226"/>
          </a:xfrm>
        </p:spPr>
        <p:txBody>
          <a:bodyPr anchor="b"/>
          <a:lstStyle>
            <a:lvl1pPr>
              <a:defRPr sz="853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307" y="6527247"/>
            <a:ext cx="11216640" cy="2133599"/>
          </a:xfrm>
        </p:spPr>
        <p:txBody>
          <a:bodyPr/>
          <a:lstStyle>
            <a:lvl1pPr marL="0" indent="0">
              <a:buNone/>
              <a:defRPr sz="3413">
                <a:solidFill>
                  <a:schemeClr val="tx1"/>
                </a:solidFill>
              </a:defRPr>
            </a:lvl1pPr>
            <a:lvl2pPr marL="650263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2pPr>
            <a:lvl3pPr marL="1300525" indent="0">
              <a:buNone/>
              <a:defRPr sz="2561">
                <a:solidFill>
                  <a:schemeClr val="tx1">
                    <a:tint val="75000"/>
                  </a:schemeClr>
                </a:solidFill>
              </a:defRPr>
            </a:lvl3pPr>
            <a:lvl4pPr marL="1950788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4pPr>
            <a:lvl5pPr marL="260104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5pPr>
            <a:lvl6pPr marL="3251312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6pPr>
            <a:lvl7pPr marL="3901574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7pPr>
            <a:lvl8pPr marL="4551836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8pPr>
            <a:lvl9pPr marL="520209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8455AD7-334E-42E1-BD6E-29319503A235}" type="datetimeFigureOut">
              <a:rPr lang="en-US" smtClean="0"/>
              <a:pPr>
                <a:defRPr/>
              </a:pPr>
              <a:t>3/6/2025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61825F-7909-4F33-9E42-12A63CADD36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677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4080" y="2596444"/>
            <a:ext cx="5527040" cy="61885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83680" y="2596444"/>
            <a:ext cx="5527040" cy="61885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7932AEE-3873-4496-9873-95FD8CD0B52B}" type="datetimeFigureOut">
              <a:rPr lang="en-US" smtClean="0"/>
              <a:pPr>
                <a:defRPr/>
              </a:pPr>
              <a:t>3/6/2025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A278E7-8542-48EA-9820-8EEFE088528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964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5" y="519299"/>
            <a:ext cx="11216640" cy="18852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5779" y="2390987"/>
            <a:ext cx="5501639" cy="1171786"/>
          </a:xfrm>
        </p:spPr>
        <p:txBody>
          <a:bodyPr anchor="b"/>
          <a:lstStyle>
            <a:lvl1pPr marL="0" indent="0">
              <a:buNone/>
              <a:defRPr sz="3413" b="1"/>
            </a:lvl1pPr>
            <a:lvl2pPr marL="650263" indent="0">
              <a:buNone/>
              <a:defRPr sz="2844" b="1"/>
            </a:lvl2pPr>
            <a:lvl3pPr marL="1300525" indent="0">
              <a:buNone/>
              <a:defRPr sz="2561" b="1"/>
            </a:lvl3pPr>
            <a:lvl4pPr marL="1950788" indent="0">
              <a:buNone/>
              <a:defRPr sz="2276" b="1"/>
            </a:lvl4pPr>
            <a:lvl5pPr marL="2601049" indent="0">
              <a:buNone/>
              <a:defRPr sz="2276" b="1"/>
            </a:lvl5pPr>
            <a:lvl6pPr marL="3251312" indent="0">
              <a:buNone/>
              <a:defRPr sz="2276" b="1"/>
            </a:lvl6pPr>
            <a:lvl7pPr marL="3901574" indent="0">
              <a:buNone/>
              <a:defRPr sz="2276" b="1"/>
            </a:lvl7pPr>
            <a:lvl8pPr marL="4551836" indent="0">
              <a:buNone/>
              <a:defRPr sz="2276" b="1"/>
            </a:lvl8pPr>
            <a:lvl9pPr marL="5202099" indent="0">
              <a:buNone/>
              <a:defRPr sz="227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5779" y="3562778"/>
            <a:ext cx="5501639" cy="524030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3681" y="2390987"/>
            <a:ext cx="5528734" cy="1171786"/>
          </a:xfrm>
        </p:spPr>
        <p:txBody>
          <a:bodyPr anchor="b"/>
          <a:lstStyle>
            <a:lvl1pPr marL="0" indent="0">
              <a:buNone/>
              <a:defRPr sz="3413" b="1"/>
            </a:lvl1pPr>
            <a:lvl2pPr marL="650263" indent="0">
              <a:buNone/>
              <a:defRPr sz="2844" b="1"/>
            </a:lvl2pPr>
            <a:lvl3pPr marL="1300525" indent="0">
              <a:buNone/>
              <a:defRPr sz="2561" b="1"/>
            </a:lvl3pPr>
            <a:lvl4pPr marL="1950788" indent="0">
              <a:buNone/>
              <a:defRPr sz="2276" b="1"/>
            </a:lvl4pPr>
            <a:lvl5pPr marL="2601049" indent="0">
              <a:buNone/>
              <a:defRPr sz="2276" b="1"/>
            </a:lvl5pPr>
            <a:lvl6pPr marL="3251312" indent="0">
              <a:buNone/>
              <a:defRPr sz="2276" b="1"/>
            </a:lvl6pPr>
            <a:lvl7pPr marL="3901574" indent="0">
              <a:buNone/>
              <a:defRPr sz="2276" b="1"/>
            </a:lvl7pPr>
            <a:lvl8pPr marL="4551836" indent="0">
              <a:buNone/>
              <a:defRPr sz="2276" b="1"/>
            </a:lvl8pPr>
            <a:lvl9pPr marL="5202099" indent="0">
              <a:buNone/>
              <a:defRPr sz="227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83681" y="3562778"/>
            <a:ext cx="5528734" cy="524030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8320C2-7937-4573-84E1-D6E581DB4722}" type="datetimeFigureOut">
              <a:rPr lang="en-US" smtClean="0"/>
              <a:pPr>
                <a:defRPr/>
              </a:pPr>
              <a:t>3/6/2025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A910E6-DA26-4614-A993-A4A1C20A4A4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506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27BAAA-F445-4880-B599-0031D13F3720}" type="datetimeFigureOut">
              <a:rPr lang="en-US" smtClean="0"/>
              <a:pPr>
                <a:defRPr/>
              </a:pPr>
              <a:t>3/6/2025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634FAD-68B0-46F0-B26E-2DA3F7B2E4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776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CEE5396-4E9D-4EFA-BD30-5DCE67407061}" type="datetimeFigureOut">
              <a:rPr lang="en-US" smtClean="0"/>
              <a:pPr>
                <a:defRPr/>
              </a:pPr>
              <a:t>3/6/2025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D6F1E4-690D-46B4-97BF-B0451B99DFD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017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4" y="650240"/>
            <a:ext cx="4194386" cy="2275840"/>
          </a:xfrm>
        </p:spPr>
        <p:txBody>
          <a:bodyPr anchor="b"/>
          <a:lstStyle>
            <a:lvl1pPr>
              <a:defRPr sz="455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8734" y="1404340"/>
            <a:ext cx="6583680" cy="6931378"/>
          </a:xfrm>
        </p:spPr>
        <p:txBody>
          <a:bodyPr/>
          <a:lstStyle>
            <a:lvl1pPr>
              <a:defRPr sz="4551"/>
            </a:lvl1pPr>
            <a:lvl2pPr>
              <a:defRPr sz="3983"/>
            </a:lvl2pPr>
            <a:lvl3pPr>
              <a:defRPr sz="3413"/>
            </a:lvl3pPr>
            <a:lvl4pPr>
              <a:defRPr sz="2844"/>
            </a:lvl4pPr>
            <a:lvl5pPr>
              <a:defRPr sz="2844"/>
            </a:lvl5pPr>
            <a:lvl6pPr>
              <a:defRPr sz="2844"/>
            </a:lvl6pPr>
            <a:lvl7pPr>
              <a:defRPr sz="2844"/>
            </a:lvl7pPr>
            <a:lvl8pPr>
              <a:defRPr sz="2844"/>
            </a:lvl8pPr>
            <a:lvl9pPr>
              <a:defRPr sz="2844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774" y="2926085"/>
            <a:ext cx="4194386" cy="5420925"/>
          </a:xfrm>
        </p:spPr>
        <p:txBody>
          <a:bodyPr/>
          <a:lstStyle>
            <a:lvl1pPr marL="0" indent="0">
              <a:buNone/>
              <a:defRPr sz="2276"/>
            </a:lvl1pPr>
            <a:lvl2pPr marL="650263" indent="0">
              <a:buNone/>
              <a:defRPr sz="1991"/>
            </a:lvl2pPr>
            <a:lvl3pPr marL="1300525" indent="0">
              <a:buNone/>
              <a:defRPr sz="1707"/>
            </a:lvl3pPr>
            <a:lvl4pPr marL="1950788" indent="0">
              <a:buNone/>
              <a:defRPr sz="1422"/>
            </a:lvl4pPr>
            <a:lvl5pPr marL="2601049" indent="0">
              <a:buNone/>
              <a:defRPr sz="1422"/>
            </a:lvl5pPr>
            <a:lvl6pPr marL="3251312" indent="0">
              <a:buNone/>
              <a:defRPr sz="1422"/>
            </a:lvl6pPr>
            <a:lvl7pPr marL="3901574" indent="0">
              <a:buNone/>
              <a:defRPr sz="1422"/>
            </a:lvl7pPr>
            <a:lvl8pPr marL="4551836" indent="0">
              <a:buNone/>
              <a:defRPr sz="1422"/>
            </a:lvl8pPr>
            <a:lvl9pPr marL="5202099" indent="0">
              <a:buNone/>
              <a:defRPr sz="142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B888CC-2114-4FED-B1F7-22A61B1A3CC6}" type="datetimeFigureOut">
              <a:rPr lang="en-US" smtClean="0"/>
              <a:pPr>
                <a:defRPr/>
              </a:pPr>
              <a:t>3/6/2025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7E828D-5902-4DAA-89C9-59F4E2E0680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472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4" y="650240"/>
            <a:ext cx="4194386" cy="2275840"/>
          </a:xfrm>
        </p:spPr>
        <p:txBody>
          <a:bodyPr anchor="b"/>
          <a:lstStyle>
            <a:lvl1pPr>
              <a:defRPr sz="455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28734" y="1404340"/>
            <a:ext cx="6583680" cy="6931378"/>
          </a:xfrm>
        </p:spPr>
        <p:txBody>
          <a:bodyPr anchor="t"/>
          <a:lstStyle>
            <a:lvl1pPr marL="0" indent="0">
              <a:buNone/>
              <a:defRPr sz="4551"/>
            </a:lvl1pPr>
            <a:lvl2pPr marL="650263" indent="0">
              <a:buNone/>
              <a:defRPr sz="3983"/>
            </a:lvl2pPr>
            <a:lvl3pPr marL="1300525" indent="0">
              <a:buNone/>
              <a:defRPr sz="3413"/>
            </a:lvl3pPr>
            <a:lvl4pPr marL="1950788" indent="0">
              <a:buNone/>
              <a:defRPr sz="2844"/>
            </a:lvl4pPr>
            <a:lvl5pPr marL="2601049" indent="0">
              <a:buNone/>
              <a:defRPr sz="2844"/>
            </a:lvl5pPr>
            <a:lvl6pPr marL="3251312" indent="0">
              <a:buNone/>
              <a:defRPr sz="2844"/>
            </a:lvl6pPr>
            <a:lvl7pPr marL="3901574" indent="0">
              <a:buNone/>
              <a:defRPr sz="2844"/>
            </a:lvl7pPr>
            <a:lvl8pPr marL="4551836" indent="0">
              <a:buNone/>
              <a:defRPr sz="2844"/>
            </a:lvl8pPr>
            <a:lvl9pPr marL="5202099" indent="0">
              <a:buNone/>
              <a:defRPr sz="284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774" y="2926085"/>
            <a:ext cx="4194386" cy="5420925"/>
          </a:xfrm>
        </p:spPr>
        <p:txBody>
          <a:bodyPr/>
          <a:lstStyle>
            <a:lvl1pPr marL="0" indent="0">
              <a:buNone/>
              <a:defRPr sz="2276"/>
            </a:lvl1pPr>
            <a:lvl2pPr marL="650263" indent="0">
              <a:buNone/>
              <a:defRPr sz="1991"/>
            </a:lvl2pPr>
            <a:lvl3pPr marL="1300525" indent="0">
              <a:buNone/>
              <a:defRPr sz="1707"/>
            </a:lvl3pPr>
            <a:lvl4pPr marL="1950788" indent="0">
              <a:buNone/>
              <a:defRPr sz="1422"/>
            </a:lvl4pPr>
            <a:lvl5pPr marL="2601049" indent="0">
              <a:buNone/>
              <a:defRPr sz="1422"/>
            </a:lvl5pPr>
            <a:lvl6pPr marL="3251312" indent="0">
              <a:buNone/>
              <a:defRPr sz="1422"/>
            </a:lvl6pPr>
            <a:lvl7pPr marL="3901574" indent="0">
              <a:buNone/>
              <a:defRPr sz="1422"/>
            </a:lvl7pPr>
            <a:lvl8pPr marL="4551836" indent="0">
              <a:buNone/>
              <a:defRPr sz="1422"/>
            </a:lvl8pPr>
            <a:lvl9pPr marL="5202099" indent="0">
              <a:buNone/>
              <a:defRPr sz="142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02B9F0-7FFA-424D-A52D-494FA81D4156}" type="datetimeFigureOut">
              <a:rPr lang="en-US" smtClean="0"/>
              <a:pPr>
                <a:defRPr/>
              </a:pPr>
              <a:t>3/6/2025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5AC7F6-4001-41BD-97E1-B7111429194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155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7EB4D6-5A7A-42AE-BDF3-3B1F88FB4708}" type="datetimeFigureOut">
              <a:rPr lang="en-US" smtClean="0"/>
              <a:pPr>
                <a:defRPr/>
              </a:pPr>
              <a:t>3/6/2025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3CC0FE-F598-414C-80D3-DCA8A29BA0A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018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06561" y="519297"/>
            <a:ext cx="2804160" cy="82657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4082" y="519297"/>
            <a:ext cx="8249920" cy="82657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BBFA4B-C3A6-4C06-84EA-FF009E3F74AB}" type="datetimeFigureOut">
              <a:rPr lang="en-US" smtClean="0"/>
              <a:pPr>
                <a:defRPr/>
              </a:pPr>
              <a:t>3/6/2025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044D62-D55E-492A-964B-A302DD6D47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99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4080" y="519299"/>
            <a:ext cx="11216640" cy="18852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4080" y="2596444"/>
            <a:ext cx="11216640" cy="61885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4080" y="9040152"/>
            <a:ext cx="292608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5E25E3B-1ACC-44C1-BC2E-342FC2219AA1}" type="datetimeFigureOut">
              <a:rPr lang="en-US" smtClean="0"/>
              <a:pPr>
                <a:defRPr/>
              </a:pPr>
              <a:t>3/6/2025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07840" y="9040152"/>
            <a:ext cx="438912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84641" y="9040152"/>
            <a:ext cx="292608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6C6FA2B-26E9-4C57-9A7A-3B7FFD99276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411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300525" rtl="0" eaLnBrk="1" latinLnBrk="0" hangingPunct="1">
        <a:lnSpc>
          <a:spcPct val="90000"/>
        </a:lnSpc>
        <a:spcBef>
          <a:spcPct val="0"/>
        </a:spcBef>
        <a:buNone/>
        <a:defRPr sz="62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5131" indent="-325131" algn="l" defTabSz="1300525" rtl="0" eaLnBrk="1" latinLnBrk="0" hangingPunct="1">
        <a:lnSpc>
          <a:spcPct val="90000"/>
        </a:lnSpc>
        <a:spcBef>
          <a:spcPts val="1422"/>
        </a:spcBef>
        <a:buFont typeface="Arial" panose="020B0604020202020204" pitchFamily="34" charset="0"/>
        <a:buChar char="•"/>
        <a:defRPr sz="3983" kern="1200">
          <a:solidFill>
            <a:schemeClr val="tx1"/>
          </a:solidFill>
          <a:latin typeface="+mn-lt"/>
          <a:ea typeface="+mn-ea"/>
          <a:cs typeface="+mn-cs"/>
        </a:defRPr>
      </a:lvl1pPr>
      <a:lvl2pPr marL="975394" indent="-325131" algn="l" defTabSz="1300525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3413" kern="1200">
          <a:solidFill>
            <a:schemeClr val="tx1"/>
          </a:solidFill>
          <a:latin typeface="+mn-lt"/>
          <a:ea typeface="+mn-ea"/>
          <a:cs typeface="+mn-cs"/>
        </a:defRPr>
      </a:lvl2pPr>
      <a:lvl3pPr marL="1625657" indent="-325131" algn="l" defTabSz="1300525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844" kern="1200">
          <a:solidFill>
            <a:schemeClr val="tx1"/>
          </a:solidFill>
          <a:latin typeface="+mn-lt"/>
          <a:ea typeface="+mn-ea"/>
          <a:cs typeface="+mn-cs"/>
        </a:defRPr>
      </a:lvl3pPr>
      <a:lvl4pPr marL="2275918" indent="-325131" algn="l" defTabSz="1300525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1" kern="1200">
          <a:solidFill>
            <a:schemeClr val="tx1"/>
          </a:solidFill>
          <a:latin typeface="+mn-lt"/>
          <a:ea typeface="+mn-ea"/>
          <a:cs typeface="+mn-cs"/>
        </a:defRPr>
      </a:lvl4pPr>
      <a:lvl5pPr marL="2926181" indent="-325131" algn="l" defTabSz="1300525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1" kern="1200">
          <a:solidFill>
            <a:schemeClr val="tx1"/>
          </a:solidFill>
          <a:latin typeface="+mn-lt"/>
          <a:ea typeface="+mn-ea"/>
          <a:cs typeface="+mn-cs"/>
        </a:defRPr>
      </a:lvl5pPr>
      <a:lvl6pPr marL="3576443" indent="-325131" algn="l" defTabSz="1300525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1" kern="1200">
          <a:solidFill>
            <a:schemeClr val="tx1"/>
          </a:solidFill>
          <a:latin typeface="+mn-lt"/>
          <a:ea typeface="+mn-ea"/>
          <a:cs typeface="+mn-cs"/>
        </a:defRPr>
      </a:lvl6pPr>
      <a:lvl7pPr marL="4226705" indent="-325131" algn="l" defTabSz="1300525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1" kern="1200">
          <a:solidFill>
            <a:schemeClr val="tx1"/>
          </a:solidFill>
          <a:latin typeface="+mn-lt"/>
          <a:ea typeface="+mn-ea"/>
          <a:cs typeface="+mn-cs"/>
        </a:defRPr>
      </a:lvl7pPr>
      <a:lvl8pPr marL="4876968" indent="-325131" algn="l" defTabSz="1300525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1" kern="1200">
          <a:solidFill>
            <a:schemeClr val="tx1"/>
          </a:solidFill>
          <a:latin typeface="+mn-lt"/>
          <a:ea typeface="+mn-ea"/>
          <a:cs typeface="+mn-cs"/>
        </a:defRPr>
      </a:lvl8pPr>
      <a:lvl9pPr marL="5527230" indent="-325131" algn="l" defTabSz="1300525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525" rtl="0" eaLnBrk="1" latinLnBrk="0" hangingPunct="1">
        <a:defRPr sz="2561" kern="1200">
          <a:solidFill>
            <a:schemeClr val="tx1"/>
          </a:solidFill>
          <a:latin typeface="+mn-lt"/>
          <a:ea typeface="+mn-ea"/>
          <a:cs typeface="+mn-cs"/>
        </a:defRPr>
      </a:lvl1pPr>
      <a:lvl2pPr marL="650263" algn="l" defTabSz="1300525" rtl="0" eaLnBrk="1" latinLnBrk="0" hangingPunct="1">
        <a:defRPr sz="2561" kern="1200">
          <a:solidFill>
            <a:schemeClr val="tx1"/>
          </a:solidFill>
          <a:latin typeface="+mn-lt"/>
          <a:ea typeface="+mn-ea"/>
          <a:cs typeface="+mn-cs"/>
        </a:defRPr>
      </a:lvl2pPr>
      <a:lvl3pPr marL="1300525" algn="l" defTabSz="1300525" rtl="0" eaLnBrk="1" latinLnBrk="0" hangingPunct="1">
        <a:defRPr sz="2561" kern="1200">
          <a:solidFill>
            <a:schemeClr val="tx1"/>
          </a:solidFill>
          <a:latin typeface="+mn-lt"/>
          <a:ea typeface="+mn-ea"/>
          <a:cs typeface="+mn-cs"/>
        </a:defRPr>
      </a:lvl3pPr>
      <a:lvl4pPr marL="1950788" algn="l" defTabSz="1300525" rtl="0" eaLnBrk="1" latinLnBrk="0" hangingPunct="1">
        <a:defRPr sz="2561" kern="1200">
          <a:solidFill>
            <a:schemeClr val="tx1"/>
          </a:solidFill>
          <a:latin typeface="+mn-lt"/>
          <a:ea typeface="+mn-ea"/>
          <a:cs typeface="+mn-cs"/>
        </a:defRPr>
      </a:lvl4pPr>
      <a:lvl5pPr marL="2601049" algn="l" defTabSz="1300525" rtl="0" eaLnBrk="1" latinLnBrk="0" hangingPunct="1">
        <a:defRPr sz="2561" kern="1200">
          <a:solidFill>
            <a:schemeClr val="tx1"/>
          </a:solidFill>
          <a:latin typeface="+mn-lt"/>
          <a:ea typeface="+mn-ea"/>
          <a:cs typeface="+mn-cs"/>
        </a:defRPr>
      </a:lvl5pPr>
      <a:lvl6pPr marL="3251312" algn="l" defTabSz="1300525" rtl="0" eaLnBrk="1" latinLnBrk="0" hangingPunct="1">
        <a:defRPr sz="2561" kern="1200">
          <a:solidFill>
            <a:schemeClr val="tx1"/>
          </a:solidFill>
          <a:latin typeface="+mn-lt"/>
          <a:ea typeface="+mn-ea"/>
          <a:cs typeface="+mn-cs"/>
        </a:defRPr>
      </a:lvl6pPr>
      <a:lvl7pPr marL="3901574" algn="l" defTabSz="1300525" rtl="0" eaLnBrk="1" latinLnBrk="0" hangingPunct="1">
        <a:defRPr sz="2561" kern="1200">
          <a:solidFill>
            <a:schemeClr val="tx1"/>
          </a:solidFill>
          <a:latin typeface="+mn-lt"/>
          <a:ea typeface="+mn-ea"/>
          <a:cs typeface="+mn-cs"/>
        </a:defRPr>
      </a:lvl7pPr>
      <a:lvl8pPr marL="4551836" algn="l" defTabSz="1300525" rtl="0" eaLnBrk="1" latinLnBrk="0" hangingPunct="1">
        <a:defRPr sz="2561" kern="1200">
          <a:solidFill>
            <a:schemeClr val="tx1"/>
          </a:solidFill>
          <a:latin typeface="+mn-lt"/>
          <a:ea typeface="+mn-ea"/>
          <a:cs typeface="+mn-cs"/>
        </a:defRPr>
      </a:lvl8pPr>
      <a:lvl9pPr marL="5202099" algn="l" defTabSz="1300525" rtl="0" eaLnBrk="1" latinLnBrk="0" hangingPunct="1">
        <a:defRPr sz="25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image" Target="../media/image3.pn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jpe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jpeg"/><Relationship Id="rId19" Type="http://schemas.openxmlformats.org/officeDocument/2006/relationships/image" Target="../media/image22.jpe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microsoft.com/office/2007/relationships/hdphoto" Target="../media/hdphoto1.wdp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_CorporateColor.psd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3512" y="3295717"/>
            <a:ext cx="7357793" cy="19838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24554" y="6130669"/>
            <a:ext cx="5555692" cy="146364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4187" tIns="54187" rIns="54187" bIns="54187" numCol="1" spcCol="38100" rtlCol="0" anchor="ctr">
            <a:spAutoFit/>
          </a:bodyPr>
          <a:lstStyle/>
          <a:p>
            <a:pPr algn="ctr" defTabSz="830891"/>
            <a:r>
              <a:rPr lang="en-US" sz="4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Company Profile</a:t>
            </a:r>
          </a:p>
          <a:p>
            <a:pPr algn="ctr" defTabSz="830891"/>
            <a:endParaRPr lang="en-US" sz="4400" b="1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 Ligh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35141" y="6862493"/>
            <a:ext cx="3934523" cy="63464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4187" tIns="54187" rIns="54187" bIns="54187" numCol="1" spcCol="38100" rtlCol="0" anchor="ctr">
            <a:spAutoFit/>
          </a:bodyPr>
          <a:lstStyle/>
          <a:p>
            <a:pPr algn="ctr" defTabSz="830891"/>
            <a:r>
              <a:rPr lang="en-US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2025</a:t>
            </a:r>
            <a:endParaRPr lang="en-US" sz="3413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5138" y="205459"/>
            <a:ext cx="2131342" cy="62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528320" y="585983"/>
            <a:ext cx="12149712" cy="4043677"/>
            <a:chOff x="464858" y="325776"/>
            <a:chExt cx="6248457" cy="3809237"/>
          </a:xfrm>
        </p:grpSpPr>
        <p:sp>
          <p:nvSpPr>
            <p:cNvPr id="24" name="with the development of new products with certain quality and excellence, to meet the needs of the society."/>
            <p:cNvSpPr txBox="1"/>
            <p:nvPr/>
          </p:nvSpPr>
          <p:spPr>
            <a:xfrm>
              <a:off x="464858" y="1553959"/>
              <a:ext cx="6248457" cy="2581054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4187" tIns="54187" rIns="54187" bIns="54187" numCol="1" anchor="t">
              <a:noAutofit/>
            </a:bodyPr>
            <a:lstStyle>
              <a:lvl1pPr>
                <a:defRPr sz="2000" spc="18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algn="just"/>
              <a:r>
                <a:rPr lang="en-US" sz="240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Mersi</a:t>
              </a:r>
              <a:r>
                <a:rPr lang="en-US" sz="2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is a global, integrated specialty pharmaceutical company focused on developing, manufacturing and distributing products; prescription drug (generic and brand), OTC pharmaceutical and nutritional products.</a:t>
              </a:r>
            </a:p>
            <a:p>
              <a:pPr algn="just"/>
              <a:endPara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just"/>
              <a:r>
                <a:rPr lang="en-US" sz="2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Established in 1997, plant construction in 1999, commencing production in 2000, Mersifarma continuously improves Quality, Safety and Efficacy as well as developing new products for various medication targets.</a:t>
              </a:r>
              <a:endParaRPr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5" name="production buildings"/>
            <p:cNvSpPr txBox="1"/>
            <p:nvPr/>
          </p:nvSpPr>
          <p:spPr>
            <a:xfrm>
              <a:off x="464858" y="325776"/>
              <a:ext cx="3237949" cy="768322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8100" tIns="38100" rIns="38100" bIns="38100" anchor="ctr">
              <a:spAutoFit/>
            </a:bodyPr>
            <a:lstStyle>
              <a:lvl1pPr>
                <a:defRPr sz="10200" b="1">
                  <a:solidFill>
                    <a:srgbClr val="FFFFFF"/>
                  </a:solidFill>
                  <a:latin typeface="Didot"/>
                  <a:ea typeface="Didot"/>
                  <a:cs typeface="Didot"/>
                  <a:sym typeface="Didot"/>
                </a:defRPr>
              </a:lvl1pPr>
            </a:lstStyle>
            <a:p>
              <a:pPr defTabSz="584229">
                <a:defRPr/>
              </a:pPr>
              <a:r>
                <a:rPr lang="en-US" sz="48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About MERSI</a:t>
              </a:r>
              <a:endParaRPr sz="48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4" name="Picture 2" descr="Our people">
            <a:extLst>
              <a:ext uri="{FF2B5EF4-FFF2-40B4-BE49-F238E27FC236}">
                <a16:creationId xmlns:a16="http://schemas.microsoft.com/office/drawing/2014/main" id="{DA1EBA34-B841-5B07-95EE-5BB358412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928" y="4629660"/>
            <a:ext cx="5100944" cy="4785773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56E6C-8703-2CCE-C9BA-9BDD2F0FA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5">
            <a:extLst>
              <a:ext uri="{FF2B5EF4-FFF2-40B4-BE49-F238E27FC236}">
                <a16:creationId xmlns:a16="http://schemas.microsoft.com/office/drawing/2014/main" id="{FD2C4BCC-135F-D508-9BB3-136442B32A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5138" y="205459"/>
            <a:ext cx="2131342" cy="62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C265E5D-ABA0-00C3-2BF6-47D85F05F55E}"/>
              </a:ext>
            </a:extLst>
          </p:cNvPr>
          <p:cNvGrpSpPr/>
          <p:nvPr/>
        </p:nvGrpSpPr>
        <p:grpSpPr>
          <a:xfrm>
            <a:off x="759142" y="1137414"/>
            <a:ext cx="11486515" cy="4053564"/>
            <a:chOff x="464858" y="4197654"/>
            <a:chExt cx="6431626" cy="3818549"/>
          </a:xfrm>
        </p:grpSpPr>
        <p:sp>
          <p:nvSpPr>
            <p:cNvPr id="26" name="production buildings">
              <a:extLst>
                <a:ext uri="{FF2B5EF4-FFF2-40B4-BE49-F238E27FC236}">
                  <a16:creationId xmlns:a16="http://schemas.microsoft.com/office/drawing/2014/main" id="{B1253F0C-6E84-E9BE-519C-715DC862DD88}"/>
                </a:ext>
              </a:extLst>
            </p:cNvPr>
            <p:cNvSpPr txBox="1"/>
            <p:nvPr/>
          </p:nvSpPr>
          <p:spPr>
            <a:xfrm>
              <a:off x="464858" y="4197654"/>
              <a:ext cx="3237949" cy="768321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8100" tIns="38100" rIns="38100" bIns="38100" anchor="ctr">
              <a:spAutoFit/>
            </a:bodyPr>
            <a:lstStyle>
              <a:lvl1pPr>
                <a:defRPr sz="10200" b="1">
                  <a:solidFill>
                    <a:srgbClr val="FFFFFF"/>
                  </a:solidFill>
                  <a:latin typeface="Didot"/>
                  <a:ea typeface="Didot"/>
                  <a:cs typeface="Didot"/>
                  <a:sym typeface="Didot"/>
                </a:defRPr>
              </a:lvl1pPr>
            </a:lstStyle>
            <a:p>
              <a:pPr defTabSz="584229">
                <a:defRPr/>
              </a:pPr>
              <a:r>
                <a:rPr lang="en-US" sz="48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Vision</a:t>
              </a:r>
              <a:endParaRPr sz="48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7" name="with the development of new products with certain quality and excellence, to meet the needs of the society.">
              <a:extLst>
                <a:ext uri="{FF2B5EF4-FFF2-40B4-BE49-F238E27FC236}">
                  <a16:creationId xmlns:a16="http://schemas.microsoft.com/office/drawing/2014/main" id="{3133CEE4-0F87-FDDA-E577-BDA50207EA04}"/>
                </a:ext>
              </a:extLst>
            </p:cNvPr>
            <p:cNvSpPr txBox="1"/>
            <p:nvPr/>
          </p:nvSpPr>
          <p:spPr>
            <a:xfrm>
              <a:off x="509129" y="4904336"/>
              <a:ext cx="6387355" cy="969249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4187" tIns="54187" rIns="54187" bIns="54187" numCol="1" anchor="t">
              <a:noAutofit/>
            </a:bodyPr>
            <a:lstStyle>
              <a:lvl1pPr>
                <a:defRPr sz="2000" spc="18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algn="just"/>
              <a:r>
                <a:rPr lang="en-US" sz="240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Mersi</a:t>
              </a:r>
              <a:r>
                <a:rPr lang="en-US" sz="2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as leading pharmaceutical industry in home country and abroad based on universal international standards.</a:t>
              </a:r>
            </a:p>
            <a:p>
              <a:pPr algn="just"/>
              <a:endPara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9" name="production buildings">
              <a:extLst>
                <a:ext uri="{FF2B5EF4-FFF2-40B4-BE49-F238E27FC236}">
                  <a16:creationId xmlns:a16="http://schemas.microsoft.com/office/drawing/2014/main" id="{B26BA11B-9D6D-245E-EA09-86E4AA6C42F3}"/>
                </a:ext>
              </a:extLst>
            </p:cNvPr>
            <p:cNvSpPr txBox="1"/>
            <p:nvPr/>
          </p:nvSpPr>
          <p:spPr>
            <a:xfrm>
              <a:off x="464858" y="6089483"/>
              <a:ext cx="3237949" cy="768321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8100" tIns="38100" rIns="38100" bIns="38100" anchor="ctr">
              <a:spAutoFit/>
            </a:bodyPr>
            <a:lstStyle>
              <a:lvl1pPr>
                <a:defRPr sz="10200" b="1">
                  <a:solidFill>
                    <a:srgbClr val="FFFFFF"/>
                  </a:solidFill>
                  <a:latin typeface="Didot"/>
                  <a:ea typeface="Didot"/>
                  <a:cs typeface="Didot"/>
                  <a:sym typeface="Didot"/>
                </a:defRPr>
              </a:lvl1pPr>
            </a:lstStyle>
            <a:p>
              <a:pPr defTabSz="584229">
                <a:defRPr/>
              </a:pPr>
              <a:r>
                <a:rPr lang="en-US" sz="48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Mission</a:t>
              </a:r>
              <a:endParaRPr sz="48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0" name="with the development of new products with certain quality and excellence, to meet the needs of the society.">
              <a:extLst>
                <a:ext uri="{FF2B5EF4-FFF2-40B4-BE49-F238E27FC236}">
                  <a16:creationId xmlns:a16="http://schemas.microsoft.com/office/drawing/2014/main" id="{6F2B2224-D89A-562B-3715-FD1AFD3DD1EE}"/>
                </a:ext>
              </a:extLst>
            </p:cNvPr>
            <p:cNvSpPr txBox="1"/>
            <p:nvPr/>
          </p:nvSpPr>
          <p:spPr>
            <a:xfrm>
              <a:off x="464858" y="6813594"/>
              <a:ext cx="6387355" cy="1202609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4187" tIns="54187" rIns="54187" bIns="54187" numCol="1" anchor="t">
              <a:noAutofit/>
            </a:bodyPr>
            <a:lstStyle>
              <a:lvl1pPr>
                <a:defRPr sz="2000" spc="18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algn="just"/>
              <a:r>
                <a:rPr lang="en-US" sz="2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To provide and distribute quality medicine, evenly and adequately available at affordable price to society at large to improve public health level in Indonesia and International community</a:t>
              </a:r>
            </a:p>
            <a:p>
              <a:pPr algn="just"/>
              <a:endPara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5" name="Picture 4" descr="A building with a lot of windows&#10;&#10;AI-generated content may be incorrect.">
            <a:extLst>
              <a:ext uri="{FF2B5EF4-FFF2-40B4-BE49-F238E27FC236}">
                <a16:creationId xmlns:a16="http://schemas.microsoft.com/office/drawing/2014/main" id="{A6D372AD-3A6A-6AD4-0998-2F707845EB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011" b="5505"/>
          <a:stretch/>
        </p:blipFill>
        <p:spPr>
          <a:xfrm>
            <a:off x="3468893" y="5220882"/>
            <a:ext cx="6067014" cy="4320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820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5138" y="205459"/>
            <a:ext cx="2131342" cy="62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759142" y="3230048"/>
            <a:ext cx="11400432" cy="3293503"/>
            <a:chOff x="3255472" y="2858810"/>
            <a:chExt cx="6285510" cy="6173124"/>
          </a:xfrm>
        </p:grpSpPr>
        <p:sp>
          <p:nvSpPr>
            <p:cNvPr id="10" name="Rectangle"/>
            <p:cNvSpPr/>
            <p:nvPr/>
          </p:nvSpPr>
          <p:spPr>
            <a:xfrm>
              <a:off x="3483494" y="3125271"/>
              <a:ext cx="5829466" cy="5640203"/>
            </a:xfrm>
            <a:prstGeom prst="rect">
              <a:avLst/>
            </a:prstGeom>
            <a:noFill/>
            <a:ln w="63500" cap="flat">
              <a:solidFill>
                <a:srgbClr val="002060">
                  <a:alpha val="44000"/>
                </a:srgbClr>
              </a:solidFill>
              <a:prstDash val="solid"/>
              <a:miter lim="400000"/>
            </a:ln>
            <a:effectLst/>
          </p:spPr>
          <p:txBody>
            <a:bodyPr wrap="square" lIns="54187" tIns="54187" rIns="54187" bIns="54187" numCol="1" anchor="ctr">
              <a:noAutofit/>
            </a:bodyPr>
            <a:lstStyle/>
            <a:p>
              <a:pPr>
                <a:defRPr sz="2200"/>
              </a:pPr>
              <a:endParaRPr sz="3129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" name="Rectangle"/>
            <p:cNvSpPr/>
            <p:nvPr/>
          </p:nvSpPr>
          <p:spPr>
            <a:xfrm>
              <a:off x="3255472" y="2858810"/>
              <a:ext cx="6285510" cy="6173124"/>
            </a:xfrm>
            <a:prstGeom prst="rect">
              <a:avLst/>
            </a:prstGeom>
            <a:noFill/>
            <a:ln w="12700" cap="flat">
              <a:solidFill>
                <a:srgbClr val="002060"/>
              </a:solidFill>
              <a:prstDash val="solid"/>
              <a:miter lim="400000"/>
            </a:ln>
            <a:effectLst/>
          </p:spPr>
          <p:txBody>
            <a:bodyPr wrap="square" lIns="54187" tIns="54187" rIns="54187" bIns="54187" numCol="1" anchor="ctr">
              <a:noAutofit/>
            </a:bodyPr>
            <a:lstStyle/>
            <a:p>
              <a:pPr>
                <a:defRPr sz="2200"/>
              </a:pPr>
              <a:endParaRPr sz="3129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" name="with the development of new products with certain quality and excellence, to meet the needs of the society."/>
            <p:cNvSpPr txBox="1"/>
            <p:nvPr/>
          </p:nvSpPr>
          <p:spPr>
            <a:xfrm>
              <a:off x="4210753" y="5955622"/>
              <a:ext cx="4374948" cy="186760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4187" tIns="54187" rIns="54187" bIns="54187" numCol="1" anchor="t">
              <a:noAutofit/>
            </a:bodyPr>
            <a:lstStyle>
              <a:lvl1pPr>
                <a:defRPr sz="2000" spc="18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algn="ctr"/>
              <a:r>
                <a:rPr sz="256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with the development of new products with certain quality and excellence, to meet the needs of the society.</a:t>
              </a:r>
            </a:p>
          </p:txBody>
        </p:sp>
        <p:sp>
          <p:nvSpPr>
            <p:cNvPr id="17" name="“Good Quality Improves Life’s Quality”"/>
            <p:cNvSpPr txBox="1"/>
            <p:nvPr/>
          </p:nvSpPr>
          <p:spPr>
            <a:xfrm>
              <a:off x="3469420" y="3816866"/>
              <a:ext cx="5843540" cy="157639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4187" tIns="54187" rIns="54187" bIns="54187" numCol="1" anchor="ctr">
              <a:noAutofit/>
            </a:bodyPr>
            <a:lstStyle>
              <a:lvl1pPr>
                <a:defRPr sz="2800" b="1" cap="all" spc="476"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/>
              <a:r>
                <a:rPr sz="3413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“Good Quality Improves Life’s Quality”</a:t>
              </a:r>
            </a:p>
          </p:txBody>
        </p:sp>
      </p:grpSp>
      <p:sp>
        <p:nvSpPr>
          <p:cNvPr id="3" name="production buildings">
            <a:extLst>
              <a:ext uri="{FF2B5EF4-FFF2-40B4-BE49-F238E27FC236}">
                <a16:creationId xmlns:a16="http://schemas.microsoft.com/office/drawing/2014/main" id="{387D4B83-C598-D4D4-2A2E-3BA3BD01471A}"/>
              </a:ext>
            </a:extLst>
          </p:cNvPr>
          <p:cNvSpPr txBox="1"/>
          <p:nvPr/>
        </p:nvSpPr>
        <p:spPr>
          <a:xfrm>
            <a:off x="759142" y="1137414"/>
            <a:ext cx="5782791" cy="81560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defRPr sz="10200" b="1">
                <a:solidFill>
                  <a:srgbClr val="FFFFFF"/>
                </a:solidFill>
                <a:latin typeface="Didot"/>
                <a:ea typeface="Didot"/>
                <a:cs typeface="Didot"/>
                <a:sym typeface="Didot"/>
              </a:defRPr>
            </a:lvl1pPr>
          </a:lstStyle>
          <a:p>
            <a:pPr defTabSz="584229">
              <a:defRPr/>
            </a:pPr>
            <a:r>
              <a:rPr lang="en-US" sz="48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 Motto </a:t>
            </a:r>
            <a:endParaRPr sz="4800" kern="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24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"/>
          <p:cNvGrpSpPr/>
          <p:nvPr/>
        </p:nvGrpSpPr>
        <p:grpSpPr>
          <a:xfrm>
            <a:off x="6465395" y="2039135"/>
            <a:ext cx="6642750" cy="5486191"/>
            <a:chOff x="-121327" y="247544"/>
            <a:chExt cx="6642748" cy="4654413"/>
          </a:xfrm>
        </p:grpSpPr>
        <p:sp>
          <p:nvSpPr>
            <p:cNvPr id="10" name="Analgesic Anti…"/>
            <p:cNvSpPr txBox="1"/>
            <p:nvPr/>
          </p:nvSpPr>
          <p:spPr>
            <a:xfrm>
              <a:off x="3555766" y="3186719"/>
              <a:ext cx="2642661" cy="745215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8100" tIns="38100" rIns="38100" bIns="38100" numCol="1" anchor="b">
              <a:noAutofit/>
            </a:bodyPr>
            <a:lstStyle/>
            <a:p>
              <a:pPr algn="ctr" defTabSz="584229">
                <a:defRPr sz="2200">
                  <a:solidFill>
                    <a:srgbClr val="FFFFFF"/>
                  </a:solidFill>
                  <a:latin typeface="Impact"/>
                  <a:ea typeface="Impact"/>
                  <a:cs typeface="Impact"/>
                  <a:sym typeface="Impact"/>
                </a:defRPr>
              </a:pPr>
              <a:r>
                <a:rPr sz="24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Impact"/>
                </a:rPr>
                <a:t>Analgesic Anti</a:t>
              </a:r>
            </a:p>
            <a:p>
              <a:pPr algn="ctr" defTabSz="584229">
                <a:defRPr sz="2200">
                  <a:solidFill>
                    <a:srgbClr val="FFFFFF"/>
                  </a:solidFill>
                  <a:latin typeface="Impact"/>
                  <a:ea typeface="Impact"/>
                  <a:cs typeface="Impact"/>
                  <a:sym typeface="Impact"/>
                </a:defRPr>
              </a:pPr>
              <a:r>
                <a:rPr sz="24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Impact"/>
                </a:rPr>
                <a:t>P</a:t>
              </a:r>
              <a:r>
                <a:rPr lang="en-US" sz="24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Impact"/>
                </a:rPr>
                <a:t>y</a:t>
              </a:r>
              <a:r>
                <a:rPr sz="24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Impact"/>
                </a:rPr>
                <a:t>ret</a:t>
              </a:r>
              <a:r>
                <a:rPr lang="en-US" sz="24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Impact"/>
                </a:rPr>
                <a:t>i</a:t>
              </a:r>
              <a:r>
                <a:rPr sz="24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Impact"/>
                </a:rPr>
                <a:t>c &amp; NSAID</a:t>
              </a:r>
            </a:p>
          </p:txBody>
        </p:sp>
        <p:sp>
          <p:nvSpPr>
            <p:cNvPr id="11" name="Anti Parkinsonism"/>
            <p:cNvSpPr txBox="1"/>
            <p:nvPr/>
          </p:nvSpPr>
          <p:spPr>
            <a:xfrm>
              <a:off x="146659" y="247544"/>
              <a:ext cx="2981588" cy="3855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8100" tIns="38100" rIns="38100" bIns="38100" numCol="1" anchor="b">
              <a:noAutofit/>
            </a:bodyPr>
            <a:lstStyle>
              <a:lvl1pPr>
                <a:defRPr sz="2200">
                  <a:solidFill>
                    <a:srgbClr val="FFFFFF"/>
                  </a:solidFill>
                  <a:latin typeface="Impact"/>
                  <a:ea typeface="Impact"/>
                  <a:cs typeface="Impact"/>
                  <a:sym typeface="Impact"/>
                </a:defRPr>
              </a:lvl1pPr>
            </a:lstStyle>
            <a:p>
              <a:pPr algn="ctr" defTabSz="584229">
                <a:defRPr/>
              </a:pPr>
              <a:r>
                <a:rPr sz="24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Anti Parkinsonism</a:t>
              </a:r>
            </a:p>
          </p:txBody>
        </p:sp>
        <p:sp>
          <p:nvSpPr>
            <p:cNvPr id="12" name="Neurotropic Vitamin"/>
            <p:cNvSpPr txBox="1"/>
            <p:nvPr/>
          </p:nvSpPr>
          <p:spPr>
            <a:xfrm>
              <a:off x="128227" y="1585396"/>
              <a:ext cx="2931443" cy="406244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8100" tIns="38100" rIns="38100" bIns="38100" numCol="1" anchor="b">
              <a:noAutofit/>
            </a:bodyPr>
            <a:lstStyle>
              <a:lvl1pPr>
                <a:defRPr sz="2200">
                  <a:solidFill>
                    <a:srgbClr val="FFFFFF"/>
                  </a:solidFill>
                  <a:latin typeface="Impact"/>
                  <a:ea typeface="Impact"/>
                  <a:cs typeface="Impact"/>
                  <a:sym typeface="Impact"/>
                </a:defRPr>
              </a:lvl1pPr>
            </a:lstStyle>
            <a:p>
              <a:pPr algn="ctr" defTabSz="584229">
                <a:defRPr/>
              </a:pPr>
              <a:r>
                <a:rPr sz="24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Neurotropic Vitamin</a:t>
              </a:r>
            </a:p>
          </p:txBody>
        </p:sp>
        <p:sp>
          <p:nvSpPr>
            <p:cNvPr id="13" name="CNS Stimulant"/>
            <p:cNvSpPr txBox="1"/>
            <p:nvPr/>
          </p:nvSpPr>
          <p:spPr>
            <a:xfrm>
              <a:off x="232869" y="910971"/>
              <a:ext cx="2782456" cy="421506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8100" tIns="38100" rIns="38100" bIns="38100" numCol="1" anchor="b">
              <a:noAutofit/>
            </a:bodyPr>
            <a:lstStyle>
              <a:lvl1pPr>
                <a:defRPr sz="2200">
                  <a:solidFill>
                    <a:srgbClr val="FFFFFF"/>
                  </a:solidFill>
                  <a:latin typeface="Impact"/>
                  <a:ea typeface="Impact"/>
                  <a:cs typeface="Impact"/>
                  <a:sym typeface="Impact"/>
                </a:defRPr>
              </a:lvl1pPr>
            </a:lstStyle>
            <a:p>
              <a:pPr algn="ctr" defTabSz="584229">
                <a:defRPr/>
              </a:pPr>
              <a:r>
                <a:rPr sz="24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CNS Stimulant</a:t>
              </a:r>
            </a:p>
          </p:txBody>
        </p:sp>
        <p:sp>
          <p:nvSpPr>
            <p:cNvPr id="14" name="Cough &amp; Cold Preparations"/>
            <p:cNvSpPr txBox="1"/>
            <p:nvPr/>
          </p:nvSpPr>
          <p:spPr>
            <a:xfrm>
              <a:off x="3090870" y="4495713"/>
              <a:ext cx="3430551" cy="406244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8100" tIns="38100" rIns="38100" bIns="38100" numCol="1" anchor="b">
              <a:noAutofit/>
            </a:bodyPr>
            <a:lstStyle>
              <a:lvl1pPr>
                <a:defRPr sz="2200">
                  <a:solidFill>
                    <a:srgbClr val="FFFFFF"/>
                  </a:solidFill>
                  <a:latin typeface="Impact"/>
                  <a:ea typeface="Impact"/>
                  <a:cs typeface="Impact"/>
                  <a:sym typeface="Impact"/>
                </a:defRPr>
              </a:lvl1pPr>
            </a:lstStyle>
            <a:p>
              <a:pPr algn="ctr" defTabSz="584229">
                <a:defRPr/>
              </a:pPr>
              <a:r>
                <a:rPr sz="24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Cough &amp; Cold Preparations</a:t>
              </a:r>
            </a:p>
          </p:txBody>
        </p:sp>
        <p:sp>
          <p:nvSpPr>
            <p:cNvPr id="15" name="Recovery Stroke &amp; TBI"/>
            <p:cNvSpPr txBox="1"/>
            <p:nvPr/>
          </p:nvSpPr>
          <p:spPr>
            <a:xfrm>
              <a:off x="3398133" y="2576107"/>
              <a:ext cx="2782456" cy="49683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8100" tIns="38100" rIns="38100" bIns="38100" numCol="1" anchor="b">
              <a:noAutofit/>
            </a:bodyPr>
            <a:lstStyle>
              <a:lvl1pPr>
                <a:defRPr sz="2200">
                  <a:solidFill>
                    <a:srgbClr val="FFFFFF"/>
                  </a:solidFill>
                  <a:latin typeface="Impact"/>
                  <a:ea typeface="Impact"/>
                  <a:cs typeface="Impact"/>
                  <a:sym typeface="Impact"/>
                </a:defRPr>
              </a:lvl1pPr>
            </a:lstStyle>
            <a:p>
              <a:pPr algn="ctr" defTabSz="584229">
                <a:defRPr/>
              </a:pPr>
              <a:r>
                <a:rPr sz="24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Recovery Stroke &amp; TBI</a:t>
              </a:r>
            </a:p>
          </p:txBody>
        </p:sp>
        <p:sp>
          <p:nvSpPr>
            <p:cNvPr id="16" name="Mucolytic Agent"/>
            <p:cNvSpPr txBox="1"/>
            <p:nvPr/>
          </p:nvSpPr>
          <p:spPr>
            <a:xfrm>
              <a:off x="-121327" y="3046211"/>
              <a:ext cx="3430550" cy="406244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8100" tIns="38100" rIns="38100" bIns="38100" numCol="1" anchor="b">
              <a:noAutofit/>
            </a:bodyPr>
            <a:lstStyle>
              <a:lvl1pPr>
                <a:defRPr sz="2200">
                  <a:solidFill>
                    <a:srgbClr val="FFFFFF"/>
                  </a:solidFill>
                  <a:latin typeface="Impact"/>
                  <a:ea typeface="Impact"/>
                  <a:cs typeface="Impact"/>
                  <a:sym typeface="Impact"/>
                </a:defRPr>
              </a:lvl1pPr>
            </a:lstStyle>
            <a:p>
              <a:pPr algn="ctr" defTabSz="584229">
                <a:defRPr/>
              </a:pPr>
              <a:r>
                <a:rPr sz="24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Mucolytic Agent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52801" y="1785990"/>
            <a:ext cx="12978201" cy="6551979"/>
            <a:chOff x="485962" y="2653054"/>
            <a:chExt cx="12978201" cy="4644103"/>
          </a:xfrm>
        </p:grpSpPr>
        <p:grpSp>
          <p:nvGrpSpPr>
            <p:cNvPr id="17" name="Group"/>
            <p:cNvGrpSpPr/>
            <p:nvPr/>
          </p:nvGrpSpPr>
          <p:grpSpPr>
            <a:xfrm>
              <a:off x="485962" y="2653054"/>
              <a:ext cx="12978201" cy="4039426"/>
              <a:chOff x="108847" y="-56826"/>
              <a:chExt cx="14561739" cy="4675891"/>
            </a:xfrm>
          </p:grpSpPr>
          <p:sp>
            <p:nvSpPr>
              <p:cNvPr id="18" name="Anti Psychotic"/>
              <p:cNvSpPr txBox="1"/>
              <p:nvPr/>
            </p:nvSpPr>
            <p:spPr>
              <a:xfrm>
                <a:off x="108847" y="45542"/>
                <a:ext cx="3558683" cy="496830"/>
              </a:xfrm>
              <a:prstGeom prst="rect">
                <a:avLst/>
              </a:prstGeom>
              <a:noFill/>
              <a:ln w="3175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38100" tIns="38100" rIns="38100" bIns="38100" numCol="1" anchor="b">
                <a:noAutofit/>
              </a:bodyPr>
              <a:lstStyle>
                <a:lvl1pPr>
                  <a:defRPr sz="2200">
                    <a:solidFill>
                      <a:srgbClr val="FFFFFF"/>
                    </a:solidFill>
                    <a:latin typeface="Impact"/>
                    <a:ea typeface="Impact"/>
                    <a:cs typeface="Impact"/>
                    <a:sym typeface="Impact"/>
                  </a:defRPr>
                </a:lvl1pPr>
              </a:lstStyle>
              <a:p>
                <a:pPr algn="ctr" defTabSz="584229">
                  <a:defRPr/>
                </a:pPr>
                <a:r>
                  <a:rPr sz="2400" kern="0" dirty="0">
                    <a:solidFill>
                      <a:srgbClr val="00206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Anti Psychotic</a:t>
                </a:r>
              </a:p>
            </p:txBody>
          </p:sp>
          <p:sp>
            <p:nvSpPr>
              <p:cNvPr id="19" name="Anti Malaria"/>
              <p:cNvSpPr txBox="1"/>
              <p:nvPr/>
            </p:nvSpPr>
            <p:spPr>
              <a:xfrm>
                <a:off x="429483" y="678505"/>
                <a:ext cx="2814803" cy="496831"/>
              </a:xfrm>
              <a:prstGeom prst="rect">
                <a:avLst/>
              </a:prstGeom>
              <a:noFill/>
              <a:ln w="3175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38100" tIns="38100" rIns="38100" bIns="38100" numCol="1" anchor="b">
                <a:noAutofit/>
              </a:bodyPr>
              <a:lstStyle>
                <a:lvl1pPr>
                  <a:defRPr sz="2200">
                    <a:solidFill>
                      <a:srgbClr val="FFFFFF"/>
                    </a:solidFill>
                    <a:latin typeface="Impact"/>
                    <a:ea typeface="Impact"/>
                    <a:cs typeface="Impact"/>
                    <a:sym typeface="Impact"/>
                  </a:defRPr>
                </a:lvl1pPr>
              </a:lstStyle>
              <a:p>
                <a:pPr algn="ctr" defTabSz="584229">
                  <a:defRPr/>
                </a:pPr>
                <a:r>
                  <a:rPr sz="2400" kern="0" dirty="0">
                    <a:solidFill>
                      <a:srgbClr val="00206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Anti Malaria</a:t>
                </a:r>
              </a:p>
            </p:txBody>
          </p:sp>
          <p:sp>
            <p:nvSpPr>
              <p:cNvPr id="20" name="Vitamin &amp; Mineral…"/>
              <p:cNvSpPr txBox="1"/>
              <p:nvPr/>
            </p:nvSpPr>
            <p:spPr>
              <a:xfrm>
                <a:off x="10633077" y="-56826"/>
                <a:ext cx="4037509" cy="1125739"/>
              </a:xfrm>
              <a:prstGeom prst="rect">
                <a:avLst/>
              </a:prstGeom>
              <a:noFill/>
              <a:ln w="3175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38100" tIns="38100" rIns="38100" bIns="38100" numCol="1" anchor="b">
                <a:noAutofit/>
              </a:bodyPr>
              <a:lstStyle/>
              <a:p>
                <a:pPr algn="ctr" defTabSz="584229">
                  <a:defRPr sz="2200">
                    <a:solidFill>
                      <a:srgbClr val="FFFFFF"/>
                    </a:solidFill>
                    <a:latin typeface="Impact"/>
                    <a:ea typeface="Impact"/>
                    <a:cs typeface="Impact"/>
                    <a:sym typeface="Impact"/>
                  </a:defRPr>
                </a:pPr>
                <a:r>
                  <a:rPr sz="2400" kern="0" dirty="0">
                    <a:solidFill>
                      <a:srgbClr val="00206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Impact"/>
                  </a:rPr>
                  <a:t>Vitamin &amp; Mineral</a:t>
                </a:r>
              </a:p>
              <a:p>
                <a:pPr algn="ctr" defTabSz="584229">
                  <a:defRPr sz="2200">
                    <a:solidFill>
                      <a:srgbClr val="FFFFFF"/>
                    </a:solidFill>
                    <a:latin typeface="Impact"/>
                    <a:ea typeface="Impact"/>
                    <a:cs typeface="Impact"/>
                    <a:sym typeface="Impact"/>
                  </a:defRPr>
                </a:pPr>
                <a:r>
                  <a:rPr sz="2400" kern="0" dirty="0">
                    <a:solidFill>
                      <a:srgbClr val="00206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Impact"/>
                  </a:rPr>
                  <a:t>(Pregnant &amp; Nursing) </a:t>
                </a:r>
                <a:endParaRPr lang="en-ID" sz="24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Impact"/>
                </a:endParaRPr>
              </a:p>
              <a:p>
                <a:pPr algn="ctr" defTabSz="584229">
                  <a:defRPr sz="2200">
                    <a:solidFill>
                      <a:srgbClr val="FFFFFF"/>
                    </a:solidFill>
                    <a:latin typeface="Impact"/>
                    <a:ea typeface="Impact"/>
                    <a:cs typeface="Impact"/>
                    <a:sym typeface="Impact"/>
                  </a:defRPr>
                </a:pPr>
                <a:r>
                  <a:rPr lang="en-ID" sz="2400" kern="0" dirty="0">
                    <a:solidFill>
                      <a:srgbClr val="00206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Impact"/>
                  </a:rPr>
                  <a:t>Anti </a:t>
                </a:r>
                <a:r>
                  <a:rPr lang="en-ID" sz="2400" kern="0" dirty="0" err="1">
                    <a:solidFill>
                      <a:srgbClr val="00206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Impact"/>
                  </a:rPr>
                  <a:t>Nemics</a:t>
                </a:r>
                <a:endParaRPr lang="en-ID" sz="24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Impact"/>
                </a:endParaRPr>
              </a:p>
            </p:txBody>
          </p:sp>
          <p:sp>
            <p:nvSpPr>
              <p:cNvPr id="21" name="Anti Meningitis"/>
              <p:cNvSpPr txBox="1"/>
              <p:nvPr/>
            </p:nvSpPr>
            <p:spPr>
              <a:xfrm>
                <a:off x="408605" y="2036376"/>
                <a:ext cx="2835681" cy="496831"/>
              </a:xfrm>
              <a:prstGeom prst="rect">
                <a:avLst/>
              </a:prstGeom>
              <a:noFill/>
              <a:ln w="3175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38100" tIns="38100" rIns="38100" bIns="38100" numCol="1" anchor="b">
                <a:noAutofit/>
              </a:bodyPr>
              <a:lstStyle>
                <a:lvl1pPr>
                  <a:defRPr sz="2200">
                    <a:solidFill>
                      <a:srgbClr val="FFFFFF"/>
                    </a:solidFill>
                    <a:latin typeface="Impact"/>
                    <a:ea typeface="Impact"/>
                    <a:cs typeface="Impact"/>
                    <a:sym typeface="Impact"/>
                  </a:defRPr>
                </a:lvl1pPr>
              </a:lstStyle>
              <a:p>
                <a:pPr algn="ctr" defTabSz="584229">
                  <a:defRPr/>
                </a:pPr>
                <a:r>
                  <a:rPr sz="2400" kern="0" dirty="0">
                    <a:solidFill>
                      <a:srgbClr val="00206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Anti Meningitis</a:t>
                </a:r>
              </a:p>
            </p:txBody>
          </p:sp>
          <p:sp>
            <p:nvSpPr>
              <p:cNvPr id="22" name="Anti Depressant"/>
              <p:cNvSpPr txBox="1"/>
              <p:nvPr/>
            </p:nvSpPr>
            <p:spPr>
              <a:xfrm>
                <a:off x="337676" y="2810372"/>
                <a:ext cx="3042931" cy="413858"/>
              </a:xfrm>
              <a:prstGeom prst="rect">
                <a:avLst/>
              </a:prstGeom>
              <a:noFill/>
              <a:ln w="3175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38100" tIns="38100" rIns="38100" bIns="38100" numCol="1" anchor="b">
                <a:noAutofit/>
              </a:bodyPr>
              <a:lstStyle>
                <a:lvl1pPr>
                  <a:defRPr sz="2200">
                    <a:solidFill>
                      <a:srgbClr val="FFFFFF"/>
                    </a:solidFill>
                    <a:latin typeface="Impact"/>
                    <a:ea typeface="Impact"/>
                    <a:cs typeface="Impact"/>
                    <a:sym typeface="Impact"/>
                  </a:defRPr>
                </a:lvl1pPr>
              </a:lstStyle>
              <a:p>
                <a:pPr algn="ctr" defTabSz="584229">
                  <a:defRPr/>
                </a:pPr>
                <a:r>
                  <a:rPr sz="2400" kern="0" dirty="0">
                    <a:solidFill>
                      <a:srgbClr val="00206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Anti</a:t>
                </a:r>
                <a:r>
                  <a:rPr lang="en-US" sz="2400" kern="0" dirty="0">
                    <a:solidFill>
                      <a:srgbClr val="00206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sz="2400" kern="0" dirty="0">
                    <a:solidFill>
                      <a:srgbClr val="00206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Depressant</a:t>
                </a:r>
              </a:p>
            </p:txBody>
          </p:sp>
          <p:sp>
            <p:nvSpPr>
              <p:cNvPr id="23" name="Antidiabetic"/>
              <p:cNvSpPr txBox="1"/>
              <p:nvPr/>
            </p:nvSpPr>
            <p:spPr>
              <a:xfrm>
                <a:off x="735641" y="3533386"/>
                <a:ext cx="2246139" cy="406244"/>
              </a:xfrm>
              <a:prstGeom prst="rect">
                <a:avLst/>
              </a:prstGeom>
              <a:noFill/>
              <a:ln w="3175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38100" tIns="38100" rIns="38100" bIns="38100" numCol="1" anchor="b">
                <a:noAutofit/>
              </a:bodyPr>
              <a:lstStyle>
                <a:lvl1pPr>
                  <a:defRPr sz="2200">
                    <a:solidFill>
                      <a:srgbClr val="FFFFFF"/>
                    </a:solidFill>
                    <a:latin typeface="Impact"/>
                    <a:ea typeface="Impact"/>
                    <a:cs typeface="Impact"/>
                    <a:sym typeface="Impact"/>
                  </a:defRPr>
                </a:lvl1pPr>
              </a:lstStyle>
              <a:p>
                <a:pPr algn="ctr" defTabSz="584229">
                  <a:defRPr/>
                </a:pPr>
                <a:r>
                  <a:rPr sz="2400" kern="0" dirty="0">
                    <a:solidFill>
                      <a:srgbClr val="00206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Antidiabetic</a:t>
                </a:r>
              </a:p>
            </p:txBody>
          </p:sp>
          <p:sp>
            <p:nvSpPr>
              <p:cNvPr id="24" name="Anti Alzheimer’s"/>
              <p:cNvSpPr txBox="1"/>
              <p:nvPr/>
            </p:nvSpPr>
            <p:spPr>
              <a:xfrm>
                <a:off x="247698" y="4212821"/>
                <a:ext cx="3222023" cy="406244"/>
              </a:xfrm>
              <a:prstGeom prst="rect">
                <a:avLst/>
              </a:prstGeom>
              <a:noFill/>
              <a:ln w="3175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38100" tIns="38100" rIns="38100" bIns="38100" numCol="1" anchor="b">
                <a:noAutofit/>
              </a:bodyPr>
              <a:lstStyle>
                <a:lvl1pPr>
                  <a:defRPr sz="2200">
                    <a:solidFill>
                      <a:srgbClr val="FFFFFF"/>
                    </a:solidFill>
                    <a:latin typeface="Impact"/>
                    <a:ea typeface="Impact"/>
                    <a:cs typeface="Impact"/>
                    <a:sym typeface="Impact"/>
                  </a:defRPr>
                </a:lvl1pPr>
              </a:lstStyle>
              <a:p>
                <a:pPr algn="ctr" defTabSz="584229">
                  <a:defRPr/>
                </a:pPr>
                <a:r>
                  <a:rPr sz="2400" kern="0" dirty="0">
                    <a:solidFill>
                      <a:srgbClr val="00206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Anti Alzheimer’s</a:t>
                </a:r>
              </a:p>
            </p:txBody>
          </p:sp>
        </p:grpSp>
        <p:sp>
          <p:nvSpPr>
            <p:cNvPr id="39" name="Anti Malaria"/>
            <p:cNvSpPr txBox="1"/>
            <p:nvPr/>
          </p:nvSpPr>
          <p:spPr>
            <a:xfrm>
              <a:off x="651121" y="6946209"/>
              <a:ext cx="2731311" cy="35094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8100" tIns="38100" rIns="38100" bIns="38100" numCol="1" anchor="b">
              <a:noAutofit/>
            </a:bodyPr>
            <a:lstStyle>
              <a:lvl1pPr>
                <a:defRPr sz="2200">
                  <a:solidFill>
                    <a:srgbClr val="FFFFFF"/>
                  </a:solidFill>
                  <a:latin typeface="Impact"/>
                  <a:ea typeface="Impact"/>
                  <a:cs typeface="Impact"/>
                  <a:sym typeface="Impact"/>
                </a:defRPr>
              </a:lvl1pPr>
            </a:lstStyle>
            <a:p>
              <a:pPr algn="ctr" defTabSz="584229">
                <a:defRPr/>
              </a:pPr>
              <a:r>
                <a:rPr sz="24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Anti </a:t>
              </a:r>
              <a:r>
                <a:rPr lang="en-US" sz="24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2400" kern="0" dirty="0" err="1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Convulsant</a:t>
              </a:r>
              <a:endParaRPr sz="24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465125" y="2039135"/>
            <a:ext cx="2983896" cy="6298834"/>
            <a:chOff x="3726180" y="2950568"/>
            <a:chExt cx="2618091" cy="5306311"/>
          </a:xfrm>
        </p:grpSpPr>
        <p:grpSp>
          <p:nvGrpSpPr>
            <p:cNvPr id="25" name="Group"/>
            <p:cNvGrpSpPr/>
            <p:nvPr/>
          </p:nvGrpSpPr>
          <p:grpSpPr>
            <a:xfrm>
              <a:off x="3758387" y="3537953"/>
              <a:ext cx="2570159" cy="3327227"/>
              <a:chOff x="-309652" y="414847"/>
              <a:chExt cx="2886654" cy="3671935"/>
            </a:xfrm>
          </p:grpSpPr>
          <p:sp>
            <p:nvSpPr>
              <p:cNvPr id="26" name="Anti Mania"/>
              <p:cNvSpPr txBox="1"/>
              <p:nvPr/>
            </p:nvSpPr>
            <p:spPr>
              <a:xfrm>
                <a:off x="86736" y="414847"/>
                <a:ext cx="2028771" cy="496830"/>
              </a:xfrm>
              <a:prstGeom prst="rect">
                <a:avLst/>
              </a:prstGeom>
              <a:noFill/>
              <a:ln w="3175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38100" tIns="38100" rIns="38100" bIns="38100" numCol="1" anchor="b">
                <a:noAutofit/>
              </a:bodyPr>
              <a:lstStyle>
                <a:lvl1pPr>
                  <a:defRPr sz="2200">
                    <a:solidFill>
                      <a:srgbClr val="FFFFFF"/>
                    </a:solidFill>
                    <a:latin typeface="Impact"/>
                    <a:ea typeface="Impact"/>
                    <a:cs typeface="Impact"/>
                    <a:sym typeface="Impact"/>
                  </a:defRPr>
                </a:lvl1pPr>
              </a:lstStyle>
              <a:p>
                <a:pPr algn="ctr" defTabSz="584229">
                  <a:defRPr/>
                </a:pPr>
                <a:r>
                  <a:rPr sz="2400" kern="0" dirty="0">
                    <a:solidFill>
                      <a:srgbClr val="00206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Anti Mania</a:t>
                </a:r>
              </a:p>
            </p:txBody>
          </p:sp>
          <p:sp>
            <p:nvSpPr>
              <p:cNvPr id="27" name="Supplements &amp;…"/>
              <p:cNvSpPr txBox="1"/>
              <p:nvPr/>
            </p:nvSpPr>
            <p:spPr>
              <a:xfrm>
                <a:off x="213" y="1451013"/>
                <a:ext cx="2246140" cy="876119"/>
              </a:xfrm>
              <a:prstGeom prst="rect">
                <a:avLst/>
              </a:prstGeom>
              <a:noFill/>
              <a:ln w="3175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38100" tIns="38100" rIns="38100" bIns="38100" numCol="1" anchor="b">
                <a:noAutofit/>
              </a:bodyPr>
              <a:lstStyle/>
              <a:p>
                <a:pPr algn="ctr" defTabSz="584229">
                  <a:defRPr sz="2200">
                    <a:solidFill>
                      <a:srgbClr val="FFFFFF"/>
                    </a:solidFill>
                    <a:latin typeface="Impact"/>
                    <a:ea typeface="Impact"/>
                    <a:cs typeface="Impact"/>
                    <a:sym typeface="Impact"/>
                  </a:defRPr>
                </a:pPr>
                <a:endParaRPr sz="2400" kern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Impact"/>
                </a:endParaRPr>
              </a:p>
            </p:txBody>
          </p:sp>
          <p:sp>
            <p:nvSpPr>
              <p:cNvPr id="28" name="Anti Vertigo"/>
              <p:cNvSpPr txBox="1"/>
              <p:nvPr/>
            </p:nvSpPr>
            <p:spPr>
              <a:xfrm>
                <a:off x="108896" y="1285162"/>
                <a:ext cx="2028771" cy="406244"/>
              </a:xfrm>
              <a:prstGeom prst="rect">
                <a:avLst/>
              </a:prstGeom>
              <a:noFill/>
              <a:ln w="3175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38100" tIns="38100" rIns="38100" bIns="38100" numCol="1" anchor="b">
                <a:noAutofit/>
              </a:bodyPr>
              <a:lstStyle>
                <a:lvl1pPr>
                  <a:defRPr sz="2200">
                    <a:solidFill>
                      <a:srgbClr val="FFFFFF"/>
                    </a:solidFill>
                    <a:latin typeface="Impact"/>
                    <a:ea typeface="Impact"/>
                    <a:cs typeface="Impact"/>
                    <a:sym typeface="Impact"/>
                  </a:defRPr>
                </a:lvl1pPr>
              </a:lstStyle>
              <a:p>
                <a:pPr algn="ctr" defTabSz="584229">
                  <a:defRPr/>
                </a:pPr>
                <a:r>
                  <a:rPr sz="2400" kern="0" dirty="0">
                    <a:solidFill>
                      <a:srgbClr val="00206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Anti Vertigo</a:t>
                </a:r>
              </a:p>
            </p:txBody>
          </p:sp>
          <p:sp>
            <p:nvSpPr>
              <p:cNvPr id="29" name="Anti Tuberculosis"/>
              <p:cNvSpPr txBox="1"/>
              <p:nvPr/>
            </p:nvSpPr>
            <p:spPr>
              <a:xfrm>
                <a:off x="-290905" y="2083489"/>
                <a:ext cx="2828373" cy="406244"/>
              </a:xfrm>
              <a:prstGeom prst="rect">
                <a:avLst/>
              </a:prstGeom>
              <a:noFill/>
              <a:ln w="3175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38100" tIns="38100" rIns="38100" bIns="38100" numCol="1" anchor="b">
                <a:noAutofit/>
              </a:bodyPr>
              <a:lstStyle>
                <a:lvl1pPr>
                  <a:defRPr sz="2200">
                    <a:solidFill>
                      <a:srgbClr val="FFFFFF"/>
                    </a:solidFill>
                    <a:latin typeface="Impact"/>
                    <a:ea typeface="Impact"/>
                    <a:cs typeface="Impact"/>
                    <a:sym typeface="Impact"/>
                  </a:defRPr>
                </a:lvl1pPr>
              </a:lstStyle>
              <a:p>
                <a:pPr algn="ctr" defTabSz="584229">
                  <a:defRPr/>
                </a:pPr>
                <a:r>
                  <a:rPr sz="2400" kern="0" dirty="0">
                    <a:solidFill>
                      <a:srgbClr val="00206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Anti Tuberculosis</a:t>
                </a:r>
              </a:p>
            </p:txBody>
          </p:sp>
          <p:sp>
            <p:nvSpPr>
              <p:cNvPr id="30" name="Cerebo Activator"/>
              <p:cNvSpPr txBox="1"/>
              <p:nvPr/>
            </p:nvSpPr>
            <p:spPr>
              <a:xfrm>
                <a:off x="-309652" y="2842803"/>
                <a:ext cx="2886654" cy="406243"/>
              </a:xfrm>
              <a:prstGeom prst="rect">
                <a:avLst/>
              </a:prstGeom>
              <a:noFill/>
              <a:ln w="3175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38100" tIns="38100" rIns="38100" bIns="38100" numCol="1" anchor="b">
                <a:noAutofit/>
              </a:bodyPr>
              <a:lstStyle>
                <a:lvl1pPr>
                  <a:defRPr sz="2200">
                    <a:solidFill>
                      <a:srgbClr val="FFFFFF"/>
                    </a:solidFill>
                    <a:latin typeface="Impact"/>
                    <a:ea typeface="Impact"/>
                    <a:cs typeface="Impact"/>
                    <a:sym typeface="Impact"/>
                  </a:defRPr>
                </a:lvl1pPr>
              </a:lstStyle>
              <a:p>
                <a:pPr algn="ctr" defTabSz="584229">
                  <a:defRPr/>
                </a:pPr>
                <a:r>
                  <a:rPr sz="2400" kern="0" dirty="0" err="1">
                    <a:solidFill>
                      <a:srgbClr val="00206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Cereb</a:t>
                </a:r>
                <a:r>
                  <a:rPr lang="en-US" sz="2400" kern="0" dirty="0" err="1">
                    <a:solidFill>
                      <a:srgbClr val="00206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</a:t>
                </a:r>
                <a:r>
                  <a:rPr sz="2400" kern="0" dirty="0" err="1">
                    <a:solidFill>
                      <a:srgbClr val="00206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o</a:t>
                </a:r>
                <a:r>
                  <a:rPr sz="2400" kern="0" dirty="0">
                    <a:solidFill>
                      <a:srgbClr val="00206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Activator</a:t>
                </a:r>
              </a:p>
            </p:txBody>
          </p:sp>
          <p:sp>
            <p:nvSpPr>
              <p:cNvPr id="31" name="Nootropic Agent"/>
              <p:cNvSpPr txBox="1"/>
              <p:nvPr/>
            </p:nvSpPr>
            <p:spPr>
              <a:xfrm>
                <a:off x="-172106" y="3620180"/>
                <a:ext cx="2590777" cy="466602"/>
              </a:xfrm>
              <a:prstGeom prst="rect">
                <a:avLst/>
              </a:prstGeom>
              <a:noFill/>
              <a:ln w="3175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38100" tIns="38100" rIns="38100" bIns="38100" numCol="1" anchor="b">
                <a:noAutofit/>
              </a:bodyPr>
              <a:lstStyle>
                <a:lvl1pPr>
                  <a:defRPr sz="2200">
                    <a:solidFill>
                      <a:srgbClr val="FFFFFF"/>
                    </a:solidFill>
                    <a:latin typeface="Impact"/>
                    <a:ea typeface="Impact"/>
                    <a:cs typeface="Impact"/>
                    <a:sym typeface="Impact"/>
                  </a:defRPr>
                </a:lvl1pPr>
              </a:lstStyle>
              <a:p>
                <a:pPr algn="ctr" defTabSz="584229">
                  <a:defRPr/>
                </a:pPr>
                <a:r>
                  <a:rPr sz="2400" kern="0" dirty="0">
                    <a:solidFill>
                      <a:srgbClr val="00206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Nootropic Agent</a:t>
                </a:r>
              </a:p>
            </p:txBody>
          </p:sp>
        </p:grpSp>
        <p:sp>
          <p:nvSpPr>
            <p:cNvPr id="38" name="Anti Trombotic"/>
            <p:cNvSpPr txBox="1"/>
            <p:nvPr/>
          </p:nvSpPr>
          <p:spPr>
            <a:xfrm>
              <a:off x="3728204" y="2950568"/>
              <a:ext cx="2616067" cy="422800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100" tIns="38100" rIns="38100" bIns="38100" anchor="b"/>
            <a:lstStyle>
              <a:lvl1pPr>
                <a:defRPr sz="2200">
                  <a:solidFill>
                    <a:srgbClr val="FFFFFF"/>
                  </a:solidFill>
                  <a:latin typeface="Impact"/>
                  <a:ea typeface="Impact"/>
                  <a:cs typeface="Impact"/>
                  <a:sym typeface="Impact"/>
                </a:defRPr>
              </a:lvl1pPr>
            </a:lstStyle>
            <a:p>
              <a:pPr algn="ctr" defTabSz="584229">
                <a:defRPr/>
              </a:pPr>
              <a:r>
                <a:rPr sz="24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Anti </a:t>
              </a:r>
              <a:r>
                <a:rPr sz="2400" kern="0" dirty="0" err="1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Trombotic</a:t>
              </a:r>
              <a:endParaRPr sz="24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0" name="Anti Malaria"/>
            <p:cNvSpPr txBox="1"/>
            <p:nvPr/>
          </p:nvSpPr>
          <p:spPr>
            <a:xfrm>
              <a:off x="3979318" y="7066102"/>
              <a:ext cx="2028772" cy="49683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8100" tIns="38100" rIns="38100" bIns="38100" numCol="1" anchor="b">
              <a:noAutofit/>
            </a:bodyPr>
            <a:lstStyle>
              <a:lvl1pPr>
                <a:defRPr sz="2200">
                  <a:solidFill>
                    <a:srgbClr val="FFFFFF"/>
                  </a:solidFill>
                  <a:latin typeface="Impact"/>
                  <a:ea typeface="Impact"/>
                  <a:cs typeface="Impact"/>
                  <a:sym typeface="Impact"/>
                </a:defRPr>
              </a:lvl1pPr>
            </a:lstStyle>
            <a:p>
              <a:pPr algn="ctr" defTabSz="584229">
                <a:defRPr/>
              </a:pPr>
              <a:r>
                <a:rPr sz="24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Anti</a:t>
              </a:r>
              <a:r>
                <a:rPr lang="en-US" sz="24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Anemia</a:t>
              </a:r>
              <a:endParaRPr sz="24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1" name="Anti Malaria"/>
            <p:cNvSpPr txBox="1"/>
            <p:nvPr/>
          </p:nvSpPr>
          <p:spPr>
            <a:xfrm>
              <a:off x="3726180" y="7760048"/>
              <a:ext cx="2616066" cy="49683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8100" tIns="38100" rIns="38100" bIns="38100" numCol="1" anchor="b">
              <a:noAutofit/>
            </a:bodyPr>
            <a:lstStyle>
              <a:lvl1pPr>
                <a:defRPr sz="2200">
                  <a:solidFill>
                    <a:srgbClr val="FFFFFF"/>
                  </a:solidFill>
                  <a:latin typeface="Impact"/>
                  <a:ea typeface="Impact"/>
                  <a:cs typeface="Impact"/>
                  <a:sym typeface="Impact"/>
                </a:defRPr>
              </a:lvl1pPr>
            </a:lstStyle>
            <a:p>
              <a:pPr algn="ctr" defTabSz="584229">
                <a:defRPr/>
              </a:pPr>
              <a:r>
                <a:rPr sz="24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Anti </a:t>
              </a:r>
              <a:r>
                <a:rPr lang="en-US" sz="24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Hypertension</a:t>
              </a:r>
              <a:endParaRPr sz="24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569313" y="3189961"/>
            <a:ext cx="12226997" cy="5148008"/>
            <a:chOff x="473159" y="4353545"/>
            <a:chExt cx="12226997" cy="3502953"/>
          </a:xfrm>
        </p:grpSpPr>
        <p:sp>
          <p:nvSpPr>
            <p:cNvPr id="33" name="Minor Tranquilizer"/>
            <p:cNvSpPr txBox="1"/>
            <p:nvPr/>
          </p:nvSpPr>
          <p:spPr>
            <a:xfrm>
              <a:off x="6819987" y="5220347"/>
              <a:ext cx="2616067" cy="325829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100" tIns="38100" rIns="38100" bIns="38100" anchor="b"/>
            <a:lstStyle>
              <a:lvl1pPr>
                <a:defRPr sz="2200">
                  <a:solidFill>
                    <a:srgbClr val="FFFFFF"/>
                  </a:solidFill>
                  <a:latin typeface="Impact"/>
                  <a:ea typeface="Impact"/>
                  <a:cs typeface="Impact"/>
                  <a:sym typeface="Impact"/>
                </a:defRPr>
              </a:lvl1pPr>
            </a:lstStyle>
            <a:p>
              <a:pPr algn="ctr" defTabSz="584229">
                <a:defRPr/>
              </a:pPr>
              <a:r>
                <a:rPr sz="24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Minor Tranquilizer</a:t>
              </a:r>
            </a:p>
          </p:txBody>
        </p:sp>
        <p:sp>
          <p:nvSpPr>
            <p:cNvPr id="34" name="Calcium Carbonate, Vitamin D"/>
            <p:cNvSpPr txBox="1"/>
            <p:nvPr/>
          </p:nvSpPr>
          <p:spPr>
            <a:xfrm>
              <a:off x="9971094" y="4353545"/>
              <a:ext cx="2729062" cy="745215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100" tIns="38100" rIns="38100" bIns="38100" anchor="b"/>
            <a:lstStyle>
              <a:lvl1pPr>
                <a:defRPr sz="2200">
                  <a:solidFill>
                    <a:srgbClr val="FFFFFF"/>
                  </a:solidFill>
                  <a:latin typeface="Impact"/>
                  <a:ea typeface="Impact"/>
                  <a:cs typeface="Impact"/>
                  <a:sym typeface="Impact"/>
                </a:defRPr>
              </a:lvl1pPr>
            </a:lstStyle>
            <a:p>
              <a:pPr algn="ctr" defTabSz="584229">
                <a:defRPr/>
              </a:pPr>
              <a:r>
                <a:rPr sz="24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Calcium Carbonate, Vitamin D</a:t>
              </a:r>
            </a:p>
          </p:txBody>
        </p:sp>
        <p:sp>
          <p:nvSpPr>
            <p:cNvPr id="35" name="Anti Ulcerant"/>
            <p:cNvSpPr txBox="1"/>
            <p:nvPr/>
          </p:nvSpPr>
          <p:spPr>
            <a:xfrm>
              <a:off x="473159" y="4660986"/>
              <a:ext cx="2447214" cy="341505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100" tIns="38100" rIns="38100" bIns="38100" anchor="b"/>
            <a:lstStyle>
              <a:lvl1pPr>
                <a:defRPr sz="2200">
                  <a:solidFill>
                    <a:srgbClr val="FFFFFF"/>
                  </a:solidFill>
                  <a:latin typeface="Impact"/>
                  <a:ea typeface="Impact"/>
                  <a:cs typeface="Impact"/>
                  <a:sym typeface="Impact"/>
                </a:defRPr>
              </a:lvl1pPr>
            </a:lstStyle>
            <a:p>
              <a:pPr algn="ctr" defTabSz="584229">
                <a:defRPr/>
              </a:pPr>
              <a:r>
                <a:rPr sz="24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Anti </a:t>
              </a:r>
              <a:r>
                <a:rPr sz="2400" kern="0" dirty="0" err="1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Ulcerant</a:t>
              </a:r>
              <a:endParaRPr sz="24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6" name="Anti Hyperlipidemia"/>
            <p:cNvSpPr txBox="1"/>
            <p:nvPr/>
          </p:nvSpPr>
          <p:spPr>
            <a:xfrm>
              <a:off x="6686318" y="7468045"/>
              <a:ext cx="2906931" cy="375601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100" tIns="38100" rIns="38100" bIns="38100" anchor="b"/>
            <a:lstStyle>
              <a:lvl1pPr>
                <a:defRPr sz="2200">
                  <a:solidFill>
                    <a:srgbClr val="FFFFFF"/>
                  </a:solidFill>
                  <a:latin typeface="Impact"/>
                  <a:ea typeface="Impact"/>
                  <a:cs typeface="Impact"/>
                  <a:sym typeface="Impact"/>
                </a:defRPr>
              </a:lvl1pPr>
            </a:lstStyle>
            <a:p>
              <a:pPr algn="ctr" defTabSz="584229">
                <a:defRPr/>
              </a:pPr>
              <a:r>
                <a:rPr sz="24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Anti Hyperlipidemia</a:t>
              </a:r>
            </a:p>
          </p:txBody>
        </p:sp>
        <p:sp>
          <p:nvSpPr>
            <p:cNvPr id="37" name="Antigout"/>
            <p:cNvSpPr txBox="1"/>
            <p:nvPr/>
          </p:nvSpPr>
          <p:spPr>
            <a:xfrm>
              <a:off x="6848203" y="6476152"/>
              <a:ext cx="2527311" cy="241498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100" tIns="38100" rIns="38100" bIns="38100" anchor="b"/>
            <a:lstStyle>
              <a:lvl1pPr>
                <a:defRPr sz="2200">
                  <a:solidFill>
                    <a:srgbClr val="FFFFFF"/>
                  </a:solidFill>
                  <a:latin typeface="Impact"/>
                  <a:ea typeface="Impact"/>
                  <a:cs typeface="Impact"/>
                  <a:sym typeface="Impact"/>
                </a:defRPr>
              </a:lvl1pPr>
            </a:lstStyle>
            <a:p>
              <a:pPr algn="ctr" defTabSz="584229">
                <a:defRPr/>
              </a:pPr>
              <a:r>
                <a:rPr sz="2400" kern="0" dirty="0" err="1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Antigout</a:t>
              </a:r>
              <a:endParaRPr sz="24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3" name="Anti Malaria"/>
            <p:cNvSpPr txBox="1"/>
            <p:nvPr/>
          </p:nvSpPr>
          <p:spPr>
            <a:xfrm>
              <a:off x="10316830" y="7530670"/>
              <a:ext cx="2028772" cy="32582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8100" tIns="38100" rIns="38100" bIns="38100" numCol="1" anchor="b">
              <a:noAutofit/>
            </a:bodyPr>
            <a:lstStyle>
              <a:lvl1pPr>
                <a:defRPr sz="2200">
                  <a:solidFill>
                    <a:srgbClr val="FFFFFF"/>
                  </a:solidFill>
                  <a:latin typeface="Impact"/>
                  <a:ea typeface="Impact"/>
                  <a:cs typeface="Impact"/>
                  <a:sym typeface="Impact"/>
                </a:defRPr>
              </a:lvl1pPr>
            </a:lstStyle>
            <a:p>
              <a:pPr algn="ctr" defTabSz="584229">
                <a:defRPr/>
              </a:pPr>
              <a:r>
                <a:rPr lang="en-US" sz="24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Infusion</a:t>
              </a:r>
              <a:endParaRPr sz="24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44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0414" y="147586"/>
            <a:ext cx="2131342" cy="62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production buildings">
            <a:extLst>
              <a:ext uri="{FF2B5EF4-FFF2-40B4-BE49-F238E27FC236}">
                <a16:creationId xmlns:a16="http://schemas.microsoft.com/office/drawing/2014/main" id="{764FE122-6CEE-0941-915C-ECE04C82DAC5}"/>
              </a:ext>
            </a:extLst>
          </p:cNvPr>
          <p:cNvSpPr txBox="1"/>
          <p:nvPr/>
        </p:nvSpPr>
        <p:spPr>
          <a:xfrm>
            <a:off x="528320" y="216651"/>
            <a:ext cx="7652352" cy="155427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defRPr sz="10200" b="1">
                <a:solidFill>
                  <a:srgbClr val="FFFFFF"/>
                </a:solidFill>
                <a:latin typeface="Didot"/>
                <a:ea typeface="Didot"/>
                <a:cs typeface="Didot"/>
                <a:sym typeface="Didot"/>
              </a:defRPr>
            </a:lvl1pPr>
          </a:lstStyle>
          <a:p>
            <a:pPr defTabSz="584229">
              <a:defRPr/>
            </a:pPr>
            <a:r>
              <a:rPr lang="en-US" sz="48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Product Class Therapy </a:t>
            </a:r>
            <a:r>
              <a:rPr lang="en-US" sz="4800" b="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(212 products)</a:t>
            </a:r>
            <a:endParaRPr sz="4800" b="0" kern="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6" name="Recovery Stroke &amp; TBI">
            <a:extLst>
              <a:ext uri="{FF2B5EF4-FFF2-40B4-BE49-F238E27FC236}">
                <a16:creationId xmlns:a16="http://schemas.microsoft.com/office/drawing/2014/main" id="{06919182-4FF4-10AB-BDED-0F30838C281F}"/>
              </a:ext>
            </a:extLst>
          </p:cNvPr>
          <p:cNvSpPr txBox="1"/>
          <p:nvPr/>
        </p:nvSpPr>
        <p:spPr>
          <a:xfrm>
            <a:off x="6789441" y="6895802"/>
            <a:ext cx="2782457" cy="58561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numCol="1" anchor="b">
            <a:noAutofit/>
          </a:bodyPr>
          <a:lstStyle>
            <a:lvl1pPr>
              <a:defRPr sz="22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 algn="ctr" defTabSz="584229">
              <a:defRPr/>
            </a:pPr>
            <a:r>
              <a:rPr lang="en-US" sz="24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Antibiotic</a:t>
            </a:r>
            <a:endParaRPr sz="2400" kern="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8868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5138" y="205459"/>
            <a:ext cx="2131342" cy="62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inished Products"/>
          <p:cNvSpPr txBox="1"/>
          <p:nvPr/>
        </p:nvSpPr>
        <p:spPr>
          <a:xfrm>
            <a:off x="3782877" y="4757201"/>
            <a:ext cx="1515266" cy="54044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4187" tIns="54187" rIns="54187" bIns="54187" numCol="1" anchor="ctr">
            <a:spAutoFit/>
          </a:bodyPr>
          <a:lstStyle>
            <a:lvl1pPr>
              <a:defRPr sz="5700">
                <a:latin typeface="Didot"/>
                <a:ea typeface="Didot"/>
                <a:cs typeface="Didot"/>
                <a:sym typeface="Didot"/>
              </a:defRPr>
            </a:lvl1pPr>
          </a:lstStyle>
          <a:p>
            <a:r>
              <a:rPr lang="en-US" sz="2801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Product</a:t>
            </a:r>
            <a:endParaRPr sz="2801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oll Manufacturing for"/>
          <p:cNvSpPr txBox="1"/>
          <p:nvPr/>
        </p:nvSpPr>
        <p:spPr>
          <a:xfrm>
            <a:off x="877000" y="4757201"/>
            <a:ext cx="2874613" cy="54044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4187" tIns="54187" rIns="54187" bIns="54187" numCol="1" anchor="ctr">
            <a:spAutoFit/>
          </a:bodyPr>
          <a:lstStyle>
            <a:lvl1pPr>
              <a:defRPr sz="4700" i="1">
                <a:solidFill>
                  <a:srgbClr val="FFFFFF"/>
                </a:solidFill>
                <a:latin typeface="Didot"/>
                <a:ea typeface="Didot"/>
                <a:cs typeface="Didot"/>
                <a:sym typeface="Didot"/>
              </a:defRPr>
            </a:lvl1pPr>
          </a:lstStyle>
          <a:p>
            <a:r>
              <a:rPr lang="en-US" sz="2801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Under Licensed</a:t>
            </a:r>
            <a:endParaRPr sz="2801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03301" y="5443631"/>
            <a:ext cx="11320750" cy="1773424"/>
          </a:xfrm>
          <a:prstGeom prst="roundRect">
            <a:avLst/>
          </a:prstGeom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" descr="Image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60221" y="5862474"/>
            <a:ext cx="2027257" cy="705914"/>
          </a:xfrm>
          <a:prstGeom prst="rect">
            <a:avLst/>
          </a:prstGeom>
          <a:ln w="3175" cap="flat">
            <a:noFill/>
            <a:miter lim="400000"/>
          </a:ln>
          <a:effectLst/>
        </p:spPr>
      </p:pic>
      <p:pic>
        <p:nvPicPr>
          <p:cNvPr id="9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7576" y="5626276"/>
            <a:ext cx="1615311" cy="1403016"/>
          </a:xfrm>
          <a:prstGeom prst="rect">
            <a:avLst/>
          </a:prstGeom>
          <a:ln w="3175" cap="flat">
            <a:noFill/>
            <a:miter lim="400000"/>
          </a:ln>
          <a:effectLst/>
        </p:spPr>
      </p:pic>
      <p:pic>
        <p:nvPicPr>
          <p:cNvPr id="10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5966" y="6087667"/>
            <a:ext cx="3232867" cy="505006"/>
          </a:xfrm>
          <a:prstGeom prst="rect">
            <a:avLst/>
          </a:prstGeom>
          <a:ln w="3175" cap="flat">
            <a:noFill/>
            <a:miter lim="400000"/>
          </a:ln>
          <a:effectLst/>
        </p:spPr>
      </p:pic>
      <p:pic>
        <p:nvPicPr>
          <p:cNvPr id="11" name="Picture 11" descr="C:\Users\Mersi.KOSONG\AppData\Local\Microsoft\Windows\Temporary Internet Files\Content.Outlook\PNLK2BF2\intas-big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295623" y="5779058"/>
            <a:ext cx="1480338" cy="969478"/>
          </a:xfrm>
          <a:prstGeom prst="rect">
            <a:avLst/>
          </a:prstGeom>
          <a:noFill/>
        </p:spPr>
      </p:pic>
      <p:pic>
        <p:nvPicPr>
          <p:cNvPr id="12" name="Picture 4" descr="Z:\DOK-PLANT MGR\3. COMPANY PROFILE\Foto Produk Impor dari Intas &amp; Hetero_10.02.2020 dari DG\LOGO HETERO-01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118833" y="5829224"/>
            <a:ext cx="2176790" cy="869147"/>
          </a:xfrm>
          <a:prstGeom prst="rect">
            <a:avLst/>
          </a:prstGeom>
          <a:noFill/>
        </p:spPr>
      </p:pic>
      <p:grpSp>
        <p:nvGrpSpPr>
          <p:cNvPr id="14" name="Group 13"/>
          <p:cNvGrpSpPr/>
          <p:nvPr/>
        </p:nvGrpSpPr>
        <p:grpSpPr>
          <a:xfrm>
            <a:off x="1087864" y="7532826"/>
            <a:ext cx="2544942" cy="544643"/>
            <a:chOff x="488051" y="978735"/>
            <a:chExt cx="2420604" cy="536704"/>
          </a:xfrm>
        </p:grpSpPr>
        <p:sp>
          <p:nvSpPr>
            <p:cNvPr id="17" name="Finished Products"/>
            <p:cNvSpPr txBox="1"/>
            <p:nvPr/>
          </p:nvSpPr>
          <p:spPr>
            <a:xfrm>
              <a:off x="1060329" y="982869"/>
              <a:ext cx="1848326" cy="532570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54187" tIns="54187" rIns="54187" bIns="54187" numCol="1" anchor="ctr">
              <a:spAutoFit/>
            </a:bodyPr>
            <a:lstStyle>
              <a:lvl1pPr>
                <a:defRPr sz="5700">
                  <a:latin typeface="Didot"/>
                  <a:ea typeface="Didot"/>
                  <a:cs typeface="Didot"/>
                  <a:sym typeface="Didot"/>
                </a:defRPr>
              </a:lvl1pPr>
            </a:lstStyle>
            <a:p>
              <a:r>
                <a:rPr lang="en-US" sz="2801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Marketing</a:t>
              </a:r>
              <a:endParaRPr sz="2801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" name="Toll Manufacturing for"/>
            <p:cNvSpPr txBox="1"/>
            <p:nvPr/>
          </p:nvSpPr>
          <p:spPr>
            <a:xfrm>
              <a:off x="488051" y="978735"/>
              <a:ext cx="543195" cy="532570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54187" tIns="54187" rIns="54187" bIns="54187" numCol="1" anchor="ctr">
              <a:spAutoFit/>
            </a:bodyPr>
            <a:lstStyle>
              <a:lvl1pPr>
                <a:defRPr sz="4700" i="1">
                  <a:solidFill>
                    <a:srgbClr val="FFFFFF"/>
                  </a:solidFill>
                  <a:latin typeface="Didot"/>
                  <a:ea typeface="Didot"/>
                  <a:cs typeface="Didot"/>
                  <a:sym typeface="Didot"/>
                </a:defRPr>
              </a:lvl1pPr>
            </a:lstStyle>
            <a:p>
              <a:r>
                <a:rPr lang="en-US" sz="2801" b="1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</a:t>
              </a:r>
              <a:endParaRPr sz="2801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5" name="Rounded Rectangle 14"/>
          <p:cNvSpPr/>
          <p:nvPr/>
        </p:nvSpPr>
        <p:spPr>
          <a:xfrm>
            <a:off x="995914" y="8110702"/>
            <a:ext cx="2516075" cy="1137172"/>
          </a:xfrm>
          <a:prstGeom prst="roundRect">
            <a:avLst/>
          </a:prstGeom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47" t="39886" r="11218" b="30484"/>
          <a:stretch/>
        </p:blipFill>
        <p:spPr bwMode="auto">
          <a:xfrm>
            <a:off x="1114426" y="8198491"/>
            <a:ext cx="1825726" cy="8837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20" name="Group 19"/>
          <p:cNvGrpSpPr/>
          <p:nvPr/>
        </p:nvGrpSpPr>
        <p:grpSpPr>
          <a:xfrm>
            <a:off x="907226" y="412832"/>
            <a:ext cx="7526666" cy="544331"/>
            <a:chOff x="488051" y="1009912"/>
            <a:chExt cx="5851796" cy="473590"/>
          </a:xfrm>
        </p:grpSpPr>
        <p:sp>
          <p:nvSpPr>
            <p:cNvPr id="28" name="Finished Products"/>
            <p:cNvSpPr txBox="1"/>
            <p:nvPr/>
          </p:nvSpPr>
          <p:spPr>
            <a:xfrm>
              <a:off x="3763422" y="1013290"/>
              <a:ext cx="2576425" cy="47021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54187" tIns="54187" rIns="54187" bIns="54187" numCol="1" anchor="ctr">
              <a:spAutoFit/>
            </a:bodyPr>
            <a:lstStyle>
              <a:lvl1pPr>
                <a:defRPr sz="5700">
                  <a:latin typeface="Didot"/>
                  <a:ea typeface="Didot"/>
                  <a:cs typeface="Didot"/>
                  <a:sym typeface="Didot"/>
                </a:defRPr>
              </a:lvl1pPr>
            </a:lstStyle>
            <a:p>
              <a:r>
                <a:rPr sz="2801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Finished Products</a:t>
              </a:r>
            </a:p>
          </p:txBody>
        </p:sp>
        <p:sp>
          <p:nvSpPr>
            <p:cNvPr id="29" name="Toll Manufacturing for"/>
            <p:cNvSpPr txBox="1"/>
            <p:nvPr/>
          </p:nvSpPr>
          <p:spPr>
            <a:xfrm>
              <a:off x="488051" y="1009912"/>
              <a:ext cx="3209543" cy="47021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54187" tIns="54187" rIns="54187" bIns="54187" numCol="1" anchor="ctr">
              <a:spAutoFit/>
            </a:bodyPr>
            <a:lstStyle>
              <a:lvl1pPr>
                <a:defRPr sz="4700" i="1">
                  <a:solidFill>
                    <a:srgbClr val="FFFFFF"/>
                  </a:solidFill>
                  <a:latin typeface="Didot"/>
                  <a:ea typeface="Didot"/>
                  <a:cs typeface="Didot"/>
                  <a:sym typeface="Didot"/>
                </a:defRPr>
              </a:lvl1pPr>
            </a:lstStyle>
            <a:p>
              <a:r>
                <a:rPr sz="2801" b="1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Toll Manufacturing for</a:t>
              </a:r>
            </a:p>
          </p:txBody>
        </p:sp>
      </p:grpSp>
      <p:sp>
        <p:nvSpPr>
          <p:cNvPr id="21" name="Rounded Rectangle 20"/>
          <p:cNvSpPr/>
          <p:nvPr/>
        </p:nvSpPr>
        <p:spPr>
          <a:xfrm>
            <a:off x="759129" y="1204214"/>
            <a:ext cx="11264922" cy="3259344"/>
          </a:xfrm>
          <a:prstGeom prst="roundRect">
            <a:avLst/>
          </a:prstGeom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28" t="33903" r="12180" b="47294"/>
          <a:stretch/>
        </p:blipFill>
        <p:spPr bwMode="auto">
          <a:xfrm>
            <a:off x="4510566" y="3050015"/>
            <a:ext cx="2242586" cy="11673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Picture 23" descr="Lowongan Kerja Via Online Di PT Mahakam Beta Farma – URBANHIRED.COM"/>
          <p:cNvPicPr/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66" b="11516"/>
          <a:stretch/>
        </p:blipFill>
        <p:spPr bwMode="auto">
          <a:xfrm>
            <a:off x="2740701" y="1576909"/>
            <a:ext cx="1691993" cy="1046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24" descr="Lowongan Kerja PT Dexa Medica (Member of Dexa Group)"/>
          <p:cNvPicPr/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3" t="38579" r="15774" b="36381"/>
          <a:stretch/>
        </p:blipFill>
        <p:spPr bwMode="auto">
          <a:xfrm>
            <a:off x="8720098" y="1645178"/>
            <a:ext cx="2908146" cy="71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Picture 25" descr="Admin HSE PT Ferron Par Pharmaceuticals - PT Ferron Par Pharmaceuticals"/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303" y="3103275"/>
            <a:ext cx="1355918" cy="1060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Lapi Official - Denusa Store"/>
          <p:cNvPicPr/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1" t="22571" r="14381" b="15385"/>
          <a:stretch/>
        </p:blipFill>
        <p:spPr bwMode="auto">
          <a:xfrm>
            <a:off x="7176857" y="1642385"/>
            <a:ext cx="1257035" cy="9412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30" name="Straight Connector 29"/>
          <p:cNvCxnSpPr/>
          <p:nvPr/>
        </p:nvCxnSpPr>
        <p:spPr>
          <a:xfrm flipV="1">
            <a:off x="918094" y="4670260"/>
            <a:ext cx="11030674" cy="2315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2" name="Picture 31"/>
          <p:cNvPicPr/>
          <p:nvPr/>
        </p:nvPicPr>
        <p:blipFill rotWithShape="1">
          <a:blip r:embed="rId14"/>
          <a:srcRect l="64423" t="36752" r="11218" b="38461"/>
          <a:stretch/>
        </p:blipFill>
        <p:spPr bwMode="auto">
          <a:xfrm>
            <a:off x="6939922" y="3097617"/>
            <a:ext cx="1834168" cy="9628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3" name="Picture 32"/>
          <p:cNvPicPr/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46" t="41881" r="10577" b="43874"/>
          <a:stretch/>
        </p:blipFill>
        <p:spPr bwMode="auto">
          <a:xfrm>
            <a:off x="9130542" y="2471411"/>
            <a:ext cx="2330161" cy="8059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4" name="Picture 33"/>
          <p:cNvPicPr/>
          <p:nvPr/>
        </p:nvPicPr>
        <p:blipFill rotWithShape="1">
          <a:blip r:embed="rId16"/>
          <a:srcRect l="65705" t="37607" r="9775" b="38177"/>
          <a:stretch/>
        </p:blipFill>
        <p:spPr bwMode="auto">
          <a:xfrm>
            <a:off x="4812887" y="1601199"/>
            <a:ext cx="2163272" cy="99708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 descr="Promed - PT. Promedrahardjo Farmasi Industri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453" y="1577954"/>
            <a:ext cx="927850" cy="1102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PT. Gracia Pharmindo | Cake">
            <a:extLst>
              <a:ext uri="{FF2B5EF4-FFF2-40B4-BE49-F238E27FC236}">
                <a16:creationId xmlns:a16="http://schemas.microsoft.com/office/drawing/2014/main" id="{2BA02868-5115-D53B-98B9-3608DC175D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9" r="25598"/>
          <a:stretch/>
        </p:blipFill>
        <p:spPr bwMode="auto">
          <a:xfrm>
            <a:off x="1147683" y="2686102"/>
            <a:ext cx="1277131" cy="1471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640F797-2E66-5292-5C9F-9655971DB5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25" r="19466"/>
          <a:stretch/>
        </p:blipFill>
        <p:spPr bwMode="auto">
          <a:xfrm>
            <a:off x="8960918" y="3350302"/>
            <a:ext cx="2834699" cy="772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B67707-61A7-9FF5-86B1-B1E9B9A12BBC}"/>
              </a:ext>
            </a:extLst>
          </p:cNvPr>
          <p:cNvCxnSpPr/>
          <p:nvPr/>
        </p:nvCxnSpPr>
        <p:spPr>
          <a:xfrm flipV="1">
            <a:off x="937549" y="7463923"/>
            <a:ext cx="11030674" cy="2315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4287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duction buildings"/>
          <p:cNvSpPr txBox="1"/>
          <p:nvPr/>
        </p:nvSpPr>
        <p:spPr>
          <a:xfrm>
            <a:off x="467194" y="558173"/>
            <a:ext cx="5932091" cy="5693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defRPr sz="10200" b="1">
                <a:solidFill>
                  <a:srgbClr val="FFFFFF"/>
                </a:solidFill>
                <a:latin typeface="Didot"/>
                <a:ea typeface="Didot"/>
                <a:cs typeface="Didot"/>
                <a:sym typeface="Didot"/>
              </a:defRPr>
            </a:lvl1pPr>
          </a:lstStyle>
          <a:p>
            <a:pPr defTabSz="584229">
              <a:defRPr/>
            </a:pPr>
            <a:r>
              <a:rPr lang="en-US" sz="32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sz="32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roduction </a:t>
            </a:r>
            <a:r>
              <a:rPr lang="en-US" sz="32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sz="32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uildings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81860" y="1467193"/>
            <a:ext cx="4414477" cy="1198839"/>
            <a:chOff x="668551" y="1734178"/>
            <a:chExt cx="4414477" cy="1198839"/>
          </a:xfrm>
        </p:grpSpPr>
        <p:sp>
          <p:nvSpPr>
            <p:cNvPr id="8" name="production buildings"/>
            <p:cNvSpPr txBox="1"/>
            <p:nvPr/>
          </p:nvSpPr>
          <p:spPr>
            <a:xfrm>
              <a:off x="668551" y="1746236"/>
              <a:ext cx="1385865" cy="323165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8100" tIns="38100" rIns="38100" bIns="38100" anchor="ctr">
              <a:spAutoFit/>
            </a:bodyPr>
            <a:lstStyle>
              <a:lvl1pPr>
                <a:defRPr sz="10200" b="1">
                  <a:solidFill>
                    <a:srgbClr val="FFFFFF"/>
                  </a:solidFill>
                  <a:latin typeface="Didot"/>
                  <a:ea typeface="Didot"/>
                  <a:cs typeface="Didot"/>
                  <a:sym typeface="Didot"/>
                </a:defRPr>
              </a:lvl1pPr>
            </a:lstStyle>
            <a:p>
              <a:pPr defTabSz="584229">
                <a:defRPr/>
              </a:pPr>
              <a:r>
                <a:rPr lang="en-US" sz="16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Unit 1 </a:t>
              </a:r>
              <a:endParaRPr sz="16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Small Volume Parental"/>
            <p:cNvSpPr txBox="1"/>
            <p:nvPr/>
          </p:nvSpPr>
          <p:spPr>
            <a:xfrm>
              <a:off x="1479972" y="1734178"/>
              <a:ext cx="2591353" cy="335223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100" tIns="38100" rIns="38100" bIns="38100" anchor="b"/>
            <a:lstStyle>
              <a:lvl1pPr algn="l">
                <a:defRPr sz="20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defTabSz="584229">
                <a:defRPr/>
              </a:pPr>
              <a:r>
                <a:rPr sz="16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Small Volume Parental</a:t>
              </a:r>
            </a:p>
          </p:txBody>
        </p:sp>
        <p:sp>
          <p:nvSpPr>
            <p:cNvPr id="10" name="Sterile Unit"/>
            <p:cNvSpPr txBox="1"/>
            <p:nvPr/>
          </p:nvSpPr>
          <p:spPr>
            <a:xfrm>
              <a:off x="1486916" y="2009987"/>
              <a:ext cx="1453895" cy="377659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100" tIns="38100" rIns="38100" bIns="38100"/>
            <a:lstStyle>
              <a:lvl1pPr algn="l">
                <a:defRPr sz="1700" spc="102">
                  <a:solidFill>
                    <a:srgbClr val="F3F3F3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defTabSz="584229">
                <a:defRPr/>
              </a:pPr>
              <a:r>
                <a:rPr sz="15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Sterile Unit</a:t>
              </a:r>
            </a:p>
          </p:txBody>
        </p:sp>
        <p:sp>
          <p:nvSpPr>
            <p:cNvPr id="12" name="Oral Solid &amp; Liquid Dosage Form"/>
            <p:cNvSpPr txBox="1"/>
            <p:nvPr/>
          </p:nvSpPr>
          <p:spPr>
            <a:xfrm>
              <a:off x="1479972" y="2307403"/>
              <a:ext cx="3603056" cy="328198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100" tIns="38100" rIns="38100" bIns="38100" anchor="b"/>
            <a:lstStyle>
              <a:lvl1pPr algn="l">
                <a:defRPr sz="22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defTabSz="584229">
                <a:defRPr/>
              </a:pPr>
              <a:r>
                <a:rPr sz="16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Oral Solid &amp; Liquid Dosage Form</a:t>
              </a:r>
            </a:p>
          </p:txBody>
        </p:sp>
        <p:sp>
          <p:nvSpPr>
            <p:cNvPr id="14" name="Production NBL"/>
            <p:cNvSpPr txBox="1"/>
            <p:nvPr/>
          </p:nvSpPr>
          <p:spPr>
            <a:xfrm>
              <a:off x="1463443" y="2555358"/>
              <a:ext cx="1945887" cy="377659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100" tIns="38100" rIns="38100" bIns="38100"/>
            <a:lstStyle>
              <a:lvl1pPr algn="l">
                <a:defRPr sz="1700" spc="102">
                  <a:solidFill>
                    <a:srgbClr val="F3F3F3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defTabSz="584229">
                <a:defRPr/>
              </a:pPr>
              <a:r>
                <a:rPr sz="15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Production NBL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81851" y="2629138"/>
            <a:ext cx="3511514" cy="1234801"/>
            <a:chOff x="516477" y="3081038"/>
            <a:chExt cx="3511514" cy="1234801"/>
          </a:xfrm>
        </p:grpSpPr>
        <p:sp>
          <p:nvSpPr>
            <p:cNvPr id="15" name="production buildings"/>
            <p:cNvSpPr txBox="1"/>
            <p:nvPr/>
          </p:nvSpPr>
          <p:spPr>
            <a:xfrm>
              <a:off x="516477" y="3154778"/>
              <a:ext cx="968185" cy="323165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8100" tIns="38100" rIns="38100" bIns="38100" anchor="ctr">
              <a:spAutoFit/>
            </a:bodyPr>
            <a:lstStyle>
              <a:lvl1pPr>
                <a:defRPr sz="10200" b="1">
                  <a:solidFill>
                    <a:srgbClr val="FFFFFF"/>
                  </a:solidFill>
                  <a:latin typeface="Didot"/>
                  <a:ea typeface="Didot"/>
                  <a:cs typeface="Didot"/>
                  <a:sym typeface="Didot"/>
                </a:defRPr>
              </a:lvl1pPr>
            </a:lstStyle>
            <a:p>
              <a:pPr defTabSz="584229">
                <a:defRPr/>
              </a:pPr>
              <a:r>
                <a:rPr lang="en-US" sz="16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Unit 2 </a:t>
              </a:r>
              <a:endParaRPr sz="16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" name="Oral Solid Beta Lactam…"/>
            <p:cNvSpPr txBox="1"/>
            <p:nvPr/>
          </p:nvSpPr>
          <p:spPr>
            <a:xfrm>
              <a:off x="1297907" y="3081038"/>
              <a:ext cx="2730084" cy="641473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100" tIns="38100" rIns="38100" bIns="38100" anchor="b"/>
            <a:lstStyle/>
            <a:p>
              <a:pPr defTabSz="584229">
                <a:defRPr sz="20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1600" b="1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Oral Solid Beta Lactam</a:t>
              </a:r>
            </a:p>
            <a:p>
              <a:pPr defTabSz="584229">
                <a:defRPr sz="20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1600" b="1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Penicillin Dosage Form</a:t>
              </a:r>
            </a:p>
          </p:txBody>
        </p:sp>
        <p:sp>
          <p:nvSpPr>
            <p:cNvPr id="17" name="Production BLP…"/>
            <p:cNvSpPr txBox="1"/>
            <p:nvPr/>
          </p:nvSpPr>
          <p:spPr>
            <a:xfrm>
              <a:off x="1306737" y="3727866"/>
              <a:ext cx="2540241" cy="587973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100" tIns="38100" rIns="38100" bIns="38100"/>
            <a:lstStyle/>
            <a:p>
              <a:pPr defTabSz="584229">
                <a:defRPr sz="1700" spc="102">
                  <a:solidFill>
                    <a:srgbClr val="F3F3F3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1500" kern="0" spc="102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Production BLP</a:t>
              </a:r>
            </a:p>
            <a:p>
              <a:pPr defTabSz="584229">
                <a:defRPr sz="1700" spc="102">
                  <a:solidFill>
                    <a:srgbClr val="F3F3F3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1500" kern="0" spc="102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Secondary Packaging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67188" y="3702658"/>
            <a:ext cx="3475186" cy="890495"/>
            <a:chOff x="668551" y="4213559"/>
            <a:chExt cx="3475186" cy="890495"/>
          </a:xfrm>
        </p:grpSpPr>
        <p:sp>
          <p:nvSpPr>
            <p:cNvPr id="18" name="production buildings"/>
            <p:cNvSpPr txBox="1"/>
            <p:nvPr/>
          </p:nvSpPr>
          <p:spPr>
            <a:xfrm>
              <a:off x="668551" y="4398131"/>
              <a:ext cx="950527" cy="323165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8100" tIns="38100" rIns="38100" bIns="38100" anchor="ctr">
              <a:spAutoFit/>
            </a:bodyPr>
            <a:lstStyle>
              <a:lvl1pPr>
                <a:defRPr sz="10200" b="1">
                  <a:solidFill>
                    <a:srgbClr val="FFFFFF"/>
                  </a:solidFill>
                  <a:latin typeface="Didot"/>
                  <a:ea typeface="Didot"/>
                  <a:cs typeface="Didot"/>
                  <a:sym typeface="Didot"/>
                </a:defRPr>
              </a:lvl1pPr>
            </a:lstStyle>
            <a:p>
              <a:pPr defTabSz="584229">
                <a:defRPr/>
              </a:pPr>
              <a:r>
                <a:rPr lang="en-US" sz="16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Unit 3 </a:t>
              </a:r>
              <a:endParaRPr sz="16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9" name="Oral Solid Dosage Form"/>
            <p:cNvSpPr txBox="1"/>
            <p:nvPr/>
          </p:nvSpPr>
          <p:spPr>
            <a:xfrm>
              <a:off x="1463444" y="4213559"/>
              <a:ext cx="2680293" cy="494290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100" tIns="38100" rIns="38100" bIns="38100" anchor="b"/>
            <a:lstStyle>
              <a:lvl1pPr algn="l">
                <a:defRPr sz="20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defTabSz="584229">
                <a:defRPr/>
              </a:pPr>
              <a:r>
                <a:rPr sz="16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Oral Solid Dosage Form</a:t>
              </a:r>
            </a:p>
          </p:txBody>
        </p:sp>
        <p:sp>
          <p:nvSpPr>
            <p:cNvPr id="20" name="Production NBL…"/>
            <p:cNvSpPr txBox="1"/>
            <p:nvPr/>
          </p:nvSpPr>
          <p:spPr>
            <a:xfrm>
              <a:off x="1480378" y="4627047"/>
              <a:ext cx="1746886" cy="477007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100" tIns="38100" rIns="38100" bIns="38100"/>
            <a:lstStyle/>
            <a:p>
              <a:pPr defTabSz="584229">
                <a:defRPr sz="1700" spc="102">
                  <a:solidFill>
                    <a:srgbClr val="F3F3F3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1500" kern="0" spc="102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Production</a:t>
              </a:r>
              <a:r>
                <a:rPr sz="1600" kern="0" spc="102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 </a:t>
              </a:r>
              <a:r>
                <a:rPr sz="1500" kern="0" spc="102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NBL</a:t>
              </a:r>
            </a:p>
          </p:txBody>
        </p:sp>
      </p:grpSp>
      <p:sp>
        <p:nvSpPr>
          <p:cNvPr id="21" name="Oral Solid Dosage Form"/>
          <p:cNvSpPr txBox="1"/>
          <p:nvPr/>
        </p:nvSpPr>
        <p:spPr>
          <a:xfrm>
            <a:off x="1243382" y="4333930"/>
            <a:ext cx="3816660" cy="49429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8100" tIns="38100" rIns="38100" bIns="38100" anchor="b"/>
          <a:lstStyle>
            <a:lvl1pPr algn="l">
              <a:defRPr sz="20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584229">
              <a:defRPr/>
            </a:pPr>
            <a:r>
              <a:rPr sz="16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Oral Solid Dosage Form</a:t>
            </a:r>
          </a:p>
        </p:txBody>
      </p:sp>
      <p:sp>
        <p:nvSpPr>
          <p:cNvPr id="22" name="1 st floor Production NBL"/>
          <p:cNvSpPr txBox="1"/>
          <p:nvPr/>
        </p:nvSpPr>
        <p:spPr>
          <a:xfrm>
            <a:off x="1243389" y="4787689"/>
            <a:ext cx="3740047" cy="112263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8100" tIns="38100" rIns="38100" bIns="38100"/>
          <a:lstStyle>
            <a:lvl1pPr algn="l">
              <a:defRPr sz="1700" spc="102">
                <a:solidFill>
                  <a:srgbClr val="F3F3F3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584229">
              <a:defRPr/>
            </a:pPr>
            <a:r>
              <a:rPr lang="en-US" sz="15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sz="1500" kern="0" baseline="30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  </a:t>
            </a:r>
            <a:r>
              <a:rPr sz="15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floor Production NBL</a:t>
            </a:r>
            <a:r>
              <a:rPr lang="en-US" sz="15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defTabSz="584229">
              <a:defRPr/>
            </a:pPr>
            <a:r>
              <a:rPr lang="en-US" sz="15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1500" kern="0" baseline="30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nd</a:t>
            </a:r>
            <a:r>
              <a:rPr lang="en-US" sz="15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floor Production NBL (Expansion)</a:t>
            </a:r>
          </a:p>
          <a:p>
            <a:pPr defTabSz="584229">
              <a:defRPr/>
            </a:pPr>
            <a:r>
              <a:rPr lang="en-US" sz="15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sz="1500" kern="0" baseline="30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rd</a:t>
            </a:r>
            <a:r>
              <a:rPr lang="en-US" sz="15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floor Vacant Area for Production Expansion</a:t>
            </a:r>
            <a:endParaRPr sz="1500" kern="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production buildings"/>
          <p:cNvSpPr txBox="1"/>
          <p:nvPr/>
        </p:nvSpPr>
        <p:spPr>
          <a:xfrm>
            <a:off x="467196" y="4501651"/>
            <a:ext cx="1385865" cy="32316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defRPr sz="10200" b="1">
                <a:solidFill>
                  <a:srgbClr val="FFFFFF"/>
                </a:solidFill>
                <a:latin typeface="Didot"/>
                <a:ea typeface="Didot"/>
                <a:cs typeface="Didot"/>
                <a:sym typeface="Didot"/>
              </a:defRPr>
            </a:lvl1pPr>
          </a:lstStyle>
          <a:p>
            <a:pPr defTabSz="584229">
              <a:defRPr/>
            </a:pPr>
            <a:r>
              <a:rPr lang="en-US" sz="16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Unit 4 </a:t>
            </a:r>
            <a:endParaRPr sz="1600" kern="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77225" y="5745821"/>
            <a:ext cx="4674019" cy="1216485"/>
            <a:chOff x="6271031" y="1603691"/>
            <a:chExt cx="4674019" cy="1216485"/>
          </a:xfrm>
        </p:grpSpPr>
        <p:sp>
          <p:nvSpPr>
            <p:cNvPr id="24" name="production buildings"/>
            <p:cNvSpPr txBox="1"/>
            <p:nvPr/>
          </p:nvSpPr>
          <p:spPr>
            <a:xfrm>
              <a:off x="6271031" y="1737687"/>
              <a:ext cx="1385865" cy="323165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8100" tIns="38100" rIns="38100" bIns="38100" anchor="ctr">
              <a:spAutoFit/>
            </a:bodyPr>
            <a:lstStyle>
              <a:lvl1pPr>
                <a:defRPr sz="10200" b="1">
                  <a:solidFill>
                    <a:srgbClr val="FFFFFF"/>
                  </a:solidFill>
                  <a:latin typeface="Didot"/>
                  <a:ea typeface="Didot"/>
                  <a:cs typeface="Didot"/>
                  <a:sym typeface="Didot"/>
                </a:defRPr>
              </a:lvl1pPr>
            </a:lstStyle>
            <a:p>
              <a:pPr defTabSz="584229">
                <a:defRPr/>
              </a:pPr>
              <a:r>
                <a:rPr lang="en-US" sz="16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Unit 5 </a:t>
              </a:r>
              <a:endParaRPr sz="16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5" name="Topical Liquid &amp; Semi…"/>
            <p:cNvSpPr txBox="1"/>
            <p:nvPr/>
          </p:nvSpPr>
          <p:spPr>
            <a:xfrm>
              <a:off x="7037195" y="1603691"/>
              <a:ext cx="3907855" cy="666590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100" tIns="38100" rIns="38100" bIns="38100" anchor="b"/>
            <a:lstStyle/>
            <a:p>
              <a:pPr defTabSz="584229">
                <a:defRPr sz="20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1600" b="1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Topical Liquid &amp; Semi</a:t>
              </a:r>
            </a:p>
            <a:p>
              <a:pPr defTabSz="584229">
                <a:defRPr sz="20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1600" b="1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Solid Dosage Form</a:t>
              </a:r>
            </a:p>
          </p:txBody>
        </p:sp>
        <p:sp>
          <p:nvSpPr>
            <p:cNvPr id="26" name="1 st floor Technical Service…"/>
            <p:cNvSpPr txBox="1"/>
            <p:nvPr/>
          </p:nvSpPr>
          <p:spPr>
            <a:xfrm>
              <a:off x="7020666" y="2232203"/>
              <a:ext cx="3636113" cy="587973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100" tIns="38100" rIns="38100" bIns="38100"/>
            <a:lstStyle/>
            <a:p>
              <a:pPr defTabSz="584229">
                <a:defRPr sz="1700" spc="102">
                  <a:solidFill>
                    <a:srgbClr val="F3F3F3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1500" kern="0" spc="102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1</a:t>
              </a:r>
              <a:r>
                <a:rPr lang="en-US" sz="1500" kern="0" spc="102" baseline="300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st</a:t>
              </a:r>
              <a:r>
                <a:rPr lang="en-US" sz="1500" kern="0" spc="102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 </a:t>
              </a:r>
              <a:r>
                <a:rPr sz="1500" kern="0" spc="102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floor </a:t>
              </a:r>
              <a:r>
                <a:rPr lang="en-US" sz="1500" kern="0" spc="102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Cold Storage Vaccine </a:t>
              </a:r>
              <a:endParaRPr sz="1500" kern="0" spc="102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endParaRPr>
            </a:p>
            <a:p>
              <a:pPr defTabSz="584229">
                <a:defRPr sz="1700" spc="102">
                  <a:solidFill>
                    <a:srgbClr val="F3F3F3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1500" kern="0" spc="102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2</a:t>
              </a:r>
              <a:r>
                <a:rPr sz="1500" kern="0" spc="102" baseline="300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nd</a:t>
              </a:r>
              <a:r>
                <a:rPr lang="en-US" sz="1500" kern="0" spc="102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 </a:t>
              </a:r>
              <a:r>
                <a:rPr sz="1500" kern="0" spc="102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floor Topical Preparation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208559" y="1122092"/>
            <a:ext cx="4537269" cy="1761071"/>
            <a:chOff x="6150800" y="2579141"/>
            <a:chExt cx="4537269" cy="1761071"/>
          </a:xfrm>
        </p:grpSpPr>
        <p:sp>
          <p:nvSpPr>
            <p:cNvPr id="27" name="production buildings"/>
            <p:cNvSpPr txBox="1"/>
            <p:nvPr/>
          </p:nvSpPr>
          <p:spPr>
            <a:xfrm>
              <a:off x="6150800" y="2969489"/>
              <a:ext cx="1385865" cy="323165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8100" tIns="38100" rIns="38100" bIns="38100" anchor="ctr">
              <a:spAutoFit/>
            </a:bodyPr>
            <a:lstStyle>
              <a:lvl1pPr>
                <a:defRPr sz="10200" b="1">
                  <a:solidFill>
                    <a:srgbClr val="FFFFFF"/>
                  </a:solidFill>
                  <a:latin typeface="Didot"/>
                  <a:ea typeface="Didot"/>
                  <a:cs typeface="Didot"/>
                  <a:sym typeface="Didot"/>
                </a:defRPr>
              </a:lvl1pPr>
            </a:lstStyle>
            <a:p>
              <a:pPr defTabSz="584229">
                <a:defRPr/>
              </a:pPr>
              <a:r>
                <a:rPr lang="en-US" sz="16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Unit 6 </a:t>
              </a:r>
              <a:endParaRPr sz="16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8" name="Infusion…"/>
            <p:cNvSpPr txBox="1"/>
            <p:nvPr/>
          </p:nvSpPr>
          <p:spPr>
            <a:xfrm>
              <a:off x="6990478" y="2579141"/>
              <a:ext cx="3505332" cy="957711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100" tIns="38100" rIns="38100" bIns="38100" anchor="b"/>
            <a:lstStyle/>
            <a:p>
              <a:pPr defTabSz="584229">
                <a:defRPr sz="16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1600" b="1" kern="0" dirty="0">
                <a:solidFill>
                  <a:srgbClr val="002060"/>
                </a:solidFill>
                <a:latin typeface="Helvetica"/>
                <a:sym typeface="Helvetica"/>
              </a:endParaRPr>
            </a:p>
            <a:p>
              <a:pPr defTabSz="584229">
                <a:defRPr sz="16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lang="en-US" sz="1600" b="1" kern="0" dirty="0">
                  <a:solidFill>
                    <a:srgbClr val="002060"/>
                  </a:solidFill>
                  <a:latin typeface="Helvetica"/>
                  <a:sym typeface="Helvetica"/>
                </a:rPr>
                <a:t>Small &amp; </a:t>
              </a:r>
              <a:r>
                <a:rPr sz="1600" b="1" kern="0" dirty="0">
                  <a:solidFill>
                    <a:srgbClr val="002060"/>
                  </a:solidFill>
                  <a:latin typeface="Helvetica"/>
                  <a:sym typeface="Helvetica"/>
                </a:rPr>
                <a:t>Large Volume Parenteral</a:t>
              </a:r>
              <a:endParaRPr lang="en-US" sz="1600" b="1" kern="0" dirty="0">
                <a:solidFill>
                  <a:srgbClr val="002060"/>
                </a:solidFill>
                <a:latin typeface="Helvetica"/>
                <a:sym typeface="Helvetica"/>
              </a:endParaRPr>
            </a:p>
            <a:p>
              <a:pPr defTabSz="584229">
                <a:defRPr sz="16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lang="en-US" sz="1600" b="1" kern="0" dirty="0">
                  <a:solidFill>
                    <a:srgbClr val="002060"/>
                  </a:solidFill>
                  <a:latin typeface="Helvetica"/>
                  <a:sym typeface="Helvetica"/>
                </a:rPr>
                <a:t> ( Infusion in Plastic Bottles)</a:t>
              </a:r>
              <a:r>
                <a:rPr sz="1600" b="1" kern="0" dirty="0">
                  <a:solidFill>
                    <a:srgbClr val="002060"/>
                  </a:solidFill>
                  <a:latin typeface="Helvetica"/>
                  <a:sym typeface="Helvetica"/>
                </a:rPr>
                <a:t> </a:t>
              </a:r>
            </a:p>
          </p:txBody>
        </p:sp>
        <p:sp>
          <p:nvSpPr>
            <p:cNvPr id="29" name="1 st floor NBL - Production &amp; SP…"/>
            <p:cNvSpPr txBox="1"/>
            <p:nvPr/>
          </p:nvSpPr>
          <p:spPr>
            <a:xfrm>
              <a:off x="6990478" y="3547949"/>
              <a:ext cx="3697591" cy="792263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100" tIns="38100" rIns="38100" bIns="38100"/>
            <a:lstStyle/>
            <a:p>
              <a:pPr defTabSz="584229">
                <a:defRPr sz="1400" spc="84">
                  <a:solidFill>
                    <a:srgbClr val="F3F3F3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1</a:t>
              </a:r>
              <a:r>
                <a:rPr sz="1500" kern="0" spc="84" baseline="30000" dirty="0">
                  <a:solidFill>
                    <a:srgbClr val="002060"/>
                  </a:solidFill>
                  <a:latin typeface="Helvetica"/>
                  <a:sym typeface="Helvetica"/>
                </a:rPr>
                <a:t>st</a:t>
              </a:r>
              <a:r>
                <a:rPr lang="en-US"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 </a:t>
              </a:r>
              <a:r>
                <a:rPr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floor NBL</a:t>
              </a:r>
              <a:r>
                <a:rPr lang="en-US"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 Large Volume Parenteral</a:t>
              </a:r>
              <a:r>
                <a:rPr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 </a:t>
              </a:r>
            </a:p>
            <a:p>
              <a:pPr defTabSz="584229">
                <a:defRPr sz="1400" spc="84">
                  <a:solidFill>
                    <a:srgbClr val="F3F3F3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2</a:t>
              </a:r>
              <a:r>
                <a:rPr sz="1500" kern="0" spc="84" baseline="30000" dirty="0">
                  <a:solidFill>
                    <a:srgbClr val="002060"/>
                  </a:solidFill>
                  <a:latin typeface="Helvetica"/>
                  <a:sym typeface="Helvetica"/>
                </a:rPr>
                <a:t>nd</a:t>
              </a:r>
              <a:r>
                <a:rPr lang="en-US"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 f</a:t>
              </a:r>
              <a:r>
                <a:rPr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loor </a:t>
              </a:r>
              <a:r>
                <a:rPr lang="en-US"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NBL Small Volume Parenteral</a:t>
              </a:r>
              <a:endParaRPr sz="1500" kern="0" spc="84" dirty="0">
                <a:solidFill>
                  <a:srgbClr val="002060"/>
                </a:solidFill>
                <a:latin typeface="Helvetica"/>
                <a:sym typeface="Helvetica"/>
              </a:endParaRPr>
            </a:p>
            <a:p>
              <a:pPr defTabSz="584229">
                <a:defRPr sz="1400" spc="84">
                  <a:solidFill>
                    <a:srgbClr val="F3F3F3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1500" kern="0" spc="84" dirty="0">
                <a:solidFill>
                  <a:srgbClr val="002060"/>
                </a:solidFill>
                <a:latin typeface="Helvetica"/>
                <a:sym typeface="Helvetica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231296" y="2690044"/>
            <a:ext cx="4717828" cy="1794220"/>
            <a:chOff x="6150800" y="4046996"/>
            <a:chExt cx="4717828" cy="1794220"/>
          </a:xfrm>
        </p:grpSpPr>
        <p:sp>
          <p:nvSpPr>
            <p:cNvPr id="30" name="production buildings"/>
            <p:cNvSpPr txBox="1"/>
            <p:nvPr/>
          </p:nvSpPr>
          <p:spPr>
            <a:xfrm>
              <a:off x="6150800" y="4281616"/>
              <a:ext cx="1385865" cy="323165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8100" tIns="38100" rIns="38100" bIns="38100" anchor="ctr">
              <a:spAutoFit/>
            </a:bodyPr>
            <a:lstStyle>
              <a:lvl1pPr>
                <a:defRPr sz="10200" b="1">
                  <a:solidFill>
                    <a:srgbClr val="FFFFFF"/>
                  </a:solidFill>
                  <a:latin typeface="Didot"/>
                  <a:ea typeface="Didot"/>
                  <a:cs typeface="Didot"/>
                  <a:sym typeface="Didot"/>
                </a:defRPr>
              </a:lvl1pPr>
            </a:lstStyle>
            <a:p>
              <a:pPr defTabSz="584229">
                <a:defRPr/>
              </a:pPr>
              <a:r>
                <a:rPr lang="en-US" sz="16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Unit 7 </a:t>
              </a:r>
              <a:endParaRPr sz="16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1" name="Infusion…"/>
            <p:cNvSpPr txBox="1"/>
            <p:nvPr/>
          </p:nvSpPr>
          <p:spPr>
            <a:xfrm>
              <a:off x="6998654" y="4046996"/>
              <a:ext cx="3505331" cy="792263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100" tIns="38100" rIns="38100" bIns="38100" anchor="b"/>
            <a:lstStyle/>
            <a:p>
              <a:pPr defTabSz="584229">
                <a:defRPr sz="16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1600" b="1" kern="0" dirty="0">
                <a:solidFill>
                  <a:srgbClr val="002060"/>
                </a:solidFill>
                <a:latin typeface="Helvetica"/>
                <a:sym typeface="Helvetica"/>
              </a:endParaRPr>
            </a:p>
            <a:p>
              <a:pPr defTabSz="584229">
                <a:defRPr sz="16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1600" b="1" kern="0" dirty="0">
                  <a:solidFill>
                    <a:srgbClr val="002060"/>
                  </a:solidFill>
                  <a:latin typeface="Helvetica"/>
                  <a:sym typeface="Helvetica"/>
                </a:rPr>
                <a:t>Large Volume Parenteral</a:t>
              </a:r>
              <a:endParaRPr lang="en-US" sz="1600" b="1" kern="0" dirty="0">
                <a:solidFill>
                  <a:srgbClr val="002060"/>
                </a:solidFill>
                <a:latin typeface="Helvetica"/>
                <a:sym typeface="Helvetica"/>
              </a:endParaRPr>
            </a:p>
            <a:p>
              <a:pPr defTabSz="584229">
                <a:defRPr sz="16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lang="en-US" sz="1600" b="1" kern="0" dirty="0">
                  <a:solidFill>
                    <a:srgbClr val="002060"/>
                  </a:solidFill>
                  <a:latin typeface="Helvetica"/>
                  <a:sym typeface="Helvetica"/>
                </a:rPr>
                <a:t>(</a:t>
              </a:r>
              <a:r>
                <a:rPr sz="1600" b="1" kern="0" dirty="0">
                  <a:solidFill>
                    <a:srgbClr val="002060"/>
                  </a:solidFill>
                  <a:latin typeface="Helvetica"/>
                  <a:sym typeface="Helvetica"/>
                </a:rPr>
                <a:t> </a:t>
              </a:r>
              <a:r>
                <a:rPr lang="en-US" sz="1600" b="1" kern="0" dirty="0">
                  <a:solidFill>
                    <a:srgbClr val="002060"/>
                  </a:solidFill>
                  <a:latin typeface="Helvetica"/>
                  <a:sym typeface="Helvetica"/>
                </a:rPr>
                <a:t>Infusion in </a:t>
              </a:r>
              <a:r>
                <a:rPr sz="1600" b="1" kern="0" dirty="0">
                  <a:solidFill>
                    <a:srgbClr val="002060"/>
                  </a:solidFill>
                  <a:latin typeface="Helvetica"/>
                  <a:sym typeface="Helvetica"/>
                </a:rPr>
                <a:t>Plastic </a:t>
              </a:r>
              <a:r>
                <a:rPr lang="en-US" sz="1600" b="1" kern="0" dirty="0">
                  <a:solidFill>
                    <a:srgbClr val="002060"/>
                  </a:solidFill>
                  <a:latin typeface="Helvetica"/>
                  <a:sym typeface="Helvetica"/>
                </a:rPr>
                <a:t>Bottles)</a:t>
              </a:r>
              <a:endParaRPr sz="1600" b="1" kern="0" dirty="0">
                <a:solidFill>
                  <a:srgbClr val="002060"/>
                </a:solidFill>
                <a:latin typeface="Helvetica"/>
                <a:sym typeface="Helvetica"/>
              </a:endParaRPr>
            </a:p>
          </p:txBody>
        </p:sp>
        <p:sp>
          <p:nvSpPr>
            <p:cNvPr id="32" name="1 st floor NBL - Production &amp; SP…"/>
            <p:cNvSpPr txBox="1"/>
            <p:nvPr/>
          </p:nvSpPr>
          <p:spPr>
            <a:xfrm>
              <a:off x="6985114" y="4850286"/>
              <a:ext cx="3883514" cy="990930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100" tIns="38100" rIns="38100" bIns="38100"/>
            <a:lstStyle/>
            <a:p>
              <a:pPr defTabSz="584229">
                <a:defRPr sz="1400" spc="84">
                  <a:solidFill>
                    <a:srgbClr val="F3F3F3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1</a:t>
              </a:r>
              <a:r>
                <a:rPr sz="1500" kern="0" spc="84" baseline="30000" dirty="0">
                  <a:solidFill>
                    <a:srgbClr val="002060"/>
                  </a:solidFill>
                  <a:latin typeface="Helvetica"/>
                  <a:sym typeface="Helvetica"/>
                </a:rPr>
                <a:t>st</a:t>
              </a:r>
              <a:r>
                <a:rPr lang="en-US"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 </a:t>
              </a:r>
              <a:r>
                <a:rPr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 floor NBL </a:t>
              </a:r>
              <a:r>
                <a:rPr lang="en-US"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Large Volume Parenteral</a:t>
              </a:r>
              <a:endParaRPr sz="1500" kern="0" spc="84" dirty="0">
                <a:solidFill>
                  <a:srgbClr val="002060"/>
                </a:solidFill>
                <a:latin typeface="Helvetica"/>
                <a:sym typeface="Helvetica"/>
              </a:endParaRPr>
            </a:p>
            <a:p>
              <a:pPr defTabSz="584229">
                <a:defRPr sz="1400" spc="84">
                  <a:solidFill>
                    <a:srgbClr val="F3F3F3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2</a:t>
              </a:r>
              <a:r>
                <a:rPr sz="1500" kern="0" spc="84" baseline="30000" dirty="0">
                  <a:solidFill>
                    <a:srgbClr val="002060"/>
                  </a:solidFill>
                  <a:latin typeface="Helvetica"/>
                  <a:sym typeface="Helvetica"/>
                </a:rPr>
                <a:t>nd</a:t>
              </a:r>
              <a:r>
                <a:rPr lang="en-US"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 </a:t>
              </a:r>
              <a:r>
                <a:rPr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floor </a:t>
              </a:r>
              <a:r>
                <a:rPr lang="en-US"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Vacant Area for Production Expansion</a:t>
              </a:r>
              <a:endParaRPr sz="1500" kern="0" spc="84" dirty="0">
                <a:solidFill>
                  <a:srgbClr val="002060"/>
                </a:solidFill>
                <a:latin typeface="Helvetica"/>
                <a:sym typeface="Helvetica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239300" y="4175251"/>
            <a:ext cx="4506529" cy="1499391"/>
            <a:chOff x="6213185" y="4453034"/>
            <a:chExt cx="4506529" cy="1499391"/>
          </a:xfrm>
        </p:grpSpPr>
        <p:sp>
          <p:nvSpPr>
            <p:cNvPr id="33" name="production buildings"/>
            <p:cNvSpPr txBox="1"/>
            <p:nvPr/>
          </p:nvSpPr>
          <p:spPr>
            <a:xfrm>
              <a:off x="6213185" y="4709353"/>
              <a:ext cx="1385865" cy="323165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8100" tIns="38100" rIns="38100" bIns="38100" anchor="ctr">
              <a:spAutoFit/>
            </a:bodyPr>
            <a:lstStyle>
              <a:lvl1pPr>
                <a:defRPr sz="10200" b="1">
                  <a:solidFill>
                    <a:srgbClr val="FFFFFF"/>
                  </a:solidFill>
                  <a:latin typeface="Didot"/>
                  <a:ea typeface="Didot"/>
                  <a:cs typeface="Didot"/>
                  <a:sym typeface="Didot"/>
                </a:defRPr>
              </a:lvl1pPr>
            </a:lstStyle>
            <a:p>
              <a:pPr defTabSz="584229">
                <a:defRPr/>
              </a:pPr>
              <a:r>
                <a:rPr lang="en-US" sz="16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Unit 8 </a:t>
              </a:r>
              <a:endParaRPr sz="16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4" name="Infusion…"/>
            <p:cNvSpPr txBox="1"/>
            <p:nvPr/>
          </p:nvSpPr>
          <p:spPr>
            <a:xfrm>
              <a:off x="7052863" y="4453034"/>
              <a:ext cx="2972420" cy="792263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100" tIns="38100" rIns="38100" bIns="38100" anchor="b"/>
            <a:lstStyle/>
            <a:p>
              <a:pPr defTabSz="584229">
                <a:defRPr sz="16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1600" b="1" kern="0" dirty="0">
                <a:solidFill>
                  <a:srgbClr val="002060"/>
                </a:solidFill>
                <a:latin typeface="Helvetica"/>
                <a:sym typeface="Helvetica"/>
              </a:endParaRPr>
            </a:p>
            <a:p>
              <a:pPr defTabSz="584229">
                <a:defRPr sz="16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1600" b="1" kern="0" dirty="0">
                  <a:solidFill>
                    <a:srgbClr val="002060"/>
                  </a:solidFill>
                  <a:latin typeface="Helvetica"/>
                  <a:sym typeface="Helvetica"/>
                </a:rPr>
                <a:t>Large Volume Parenteral</a:t>
              </a:r>
              <a:r>
                <a:rPr lang="en-US" sz="1600" b="1" kern="0" dirty="0">
                  <a:solidFill>
                    <a:srgbClr val="002060"/>
                  </a:solidFill>
                  <a:latin typeface="Helvetica"/>
                  <a:sym typeface="Helvetica"/>
                </a:rPr>
                <a:t> </a:t>
              </a:r>
            </a:p>
            <a:p>
              <a:pPr defTabSz="584229">
                <a:defRPr sz="16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lang="en-US" sz="1600" b="1" kern="0" dirty="0">
                  <a:solidFill>
                    <a:srgbClr val="002060"/>
                  </a:solidFill>
                  <a:latin typeface="Helvetica"/>
                  <a:sym typeface="Helvetica"/>
                </a:rPr>
                <a:t> (Infusion in </a:t>
              </a:r>
              <a:r>
                <a:rPr sz="1600" b="1" kern="0" dirty="0">
                  <a:solidFill>
                    <a:srgbClr val="002060"/>
                  </a:solidFill>
                  <a:latin typeface="Helvetica"/>
                  <a:sym typeface="Helvetica"/>
                </a:rPr>
                <a:t>Soft Bag</a:t>
              </a:r>
              <a:r>
                <a:rPr lang="en-US" sz="1600" b="1" kern="0" dirty="0">
                  <a:solidFill>
                    <a:srgbClr val="002060"/>
                  </a:solidFill>
                  <a:latin typeface="Helvetica"/>
                  <a:sym typeface="Helvetica"/>
                </a:rPr>
                <a:t>s)</a:t>
              </a:r>
              <a:endParaRPr sz="1600" b="1" kern="0" dirty="0">
                <a:solidFill>
                  <a:srgbClr val="002060"/>
                </a:solidFill>
                <a:latin typeface="Helvetica"/>
                <a:sym typeface="Helvetica"/>
              </a:endParaRPr>
            </a:p>
          </p:txBody>
        </p:sp>
        <p:sp>
          <p:nvSpPr>
            <p:cNvPr id="35" name="Basement…"/>
            <p:cNvSpPr txBox="1"/>
            <p:nvPr/>
          </p:nvSpPr>
          <p:spPr>
            <a:xfrm>
              <a:off x="7083602" y="4994714"/>
              <a:ext cx="3636112" cy="957711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100" tIns="38100" rIns="38100" bIns="38100"/>
            <a:lstStyle/>
            <a:p>
              <a:pPr defTabSz="584229">
                <a:defRPr sz="1400" spc="84">
                  <a:solidFill>
                    <a:srgbClr val="F3F3F3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1500" kern="0" spc="84" dirty="0">
                <a:solidFill>
                  <a:srgbClr val="002060"/>
                </a:solidFill>
                <a:latin typeface="Helvetica"/>
                <a:sym typeface="Helvetica"/>
              </a:endParaRPr>
            </a:p>
            <a:p>
              <a:pPr defTabSz="584229">
                <a:defRPr sz="1400" spc="84">
                  <a:solidFill>
                    <a:srgbClr val="F3F3F3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1</a:t>
              </a:r>
              <a:r>
                <a:rPr sz="1500" kern="0" spc="84" baseline="30000" dirty="0">
                  <a:solidFill>
                    <a:srgbClr val="002060"/>
                  </a:solidFill>
                  <a:latin typeface="Helvetica"/>
                  <a:sym typeface="Helvetica"/>
                </a:rPr>
                <a:t>st</a:t>
              </a:r>
              <a:r>
                <a:rPr lang="en-US"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 </a:t>
              </a:r>
              <a:r>
                <a:rPr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 floor NBL</a:t>
              </a:r>
              <a:r>
                <a:rPr lang="en-US"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 Large Volume Parenteral</a:t>
              </a:r>
              <a:endParaRPr sz="1500" kern="0" spc="84" dirty="0">
                <a:solidFill>
                  <a:srgbClr val="002060"/>
                </a:solidFill>
                <a:latin typeface="Helvetica"/>
                <a:sym typeface="Helvetica"/>
              </a:endParaRPr>
            </a:p>
            <a:p>
              <a:pPr defTabSz="584229">
                <a:defRPr sz="1400" spc="84">
                  <a:solidFill>
                    <a:srgbClr val="F3F3F3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lang="en-US"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2</a:t>
              </a:r>
              <a:r>
                <a:rPr lang="en-US" sz="1500" kern="0" spc="84" baseline="30000" dirty="0">
                  <a:solidFill>
                    <a:srgbClr val="002060"/>
                  </a:solidFill>
                  <a:latin typeface="Helvetica"/>
                  <a:sym typeface="Helvetica"/>
                </a:rPr>
                <a:t>nd</a:t>
              </a:r>
              <a:r>
                <a:rPr lang="en-US"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 floor Vacant Area for Production Expansion</a:t>
              </a:r>
            </a:p>
            <a:p>
              <a:pPr defTabSz="584229">
                <a:defRPr sz="1400" spc="84">
                  <a:solidFill>
                    <a:srgbClr val="F3F3F3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lang="en-US"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Basement Traditional Medicine Production </a:t>
              </a:r>
            </a:p>
          </p:txBody>
        </p:sp>
      </p:grpSp>
      <p:pic>
        <p:nvPicPr>
          <p:cNvPr id="37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5138" y="205459"/>
            <a:ext cx="2131342" cy="62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under construction"/>
          <p:cNvSpPr txBox="1"/>
          <p:nvPr/>
        </p:nvSpPr>
        <p:spPr>
          <a:xfrm>
            <a:off x="467196" y="7103948"/>
            <a:ext cx="5447475" cy="5693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defRPr sz="10900" b="1">
                <a:solidFill>
                  <a:srgbClr val="FFFFFF"/>
                </a:solidFill>
                <a:latin typeface="Didot"/>
                <a:ea typeface="Didot"/>
                <a:cs typeface="Didot"/>
                <a:sym typeface="Didot"/>
              </a:defRPr>
            </a:lvl1pPr>
          </a:lstStyle>
          <a:p>
            <a:pPr defTabSz="584229">
              <a:defRPr/>
            </a:pPr>
            <a:r>
              <a:rPr lang="en-US" sz="32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Central Warehouse</a:t>
            </a:r>
          </a:p>
        </p:txBody>
      </p:sp>
      <p:sp>
        <p:nvSpPr>
          <p:cNvPr id="40" name="Basement…"/>
          <p:cNvSpPr txBox="1"/>
          <p:nvPr/>
        </p:nvSpPr>
        <p:spPr>
          <a:xfrm>
            <a:off x="478229" y="7686068"/>
            <a:ext cx="4707739" cy="62790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8100" tIns="38100" rIns="38100" bIns="38100"/>
          <a:lstStyle/>
          <a:p>
            <a:pPr defTabSz="584229">
              <a:defRPr sz="3000" spc="180">
                <a:solidFill>
                  <a:srgbClr val="F3F3F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500" kern="0" spc="180" dirty="0">
                <a:solidFill>
                  <a:srgbClr val="002060"/>
                </a:solidFill>
                <a:latin typeface="Helvetica"/>
                <a:sym typeface="Helvetica"/>
              </a:rPr>
              <a:t>Basement</a:t>
            </a:r>
            <a:r>
              <a:rPr lang="en-US" sz="1500" kern="0" spc="180" dirty="0">
                <a:solidFill>
                  <a:srgbClr val="002060"/>
                </a:solidFill>
                <a:latin typeface="Helvetica"/>
                <a:sym typeface="Helvetica"/>
              </a:rPr>
              <a:t> – Packaging Material Storage</a:t>
            </a:r>
            <a:endParaRPr sz="1500" kern="0" spc="180" dirty="0">
              <a:solidFill>
                <a:srgbClr val="002060"/>
              </a:solidFill>
              <a:latin typeface="Helvetica"/>
              <a:sym typeface="Helvetica"/>
            </a:endParaRPr>
          </a:p>
          <a:p>
            <a:pPr defTabSz="584229">
              <a:defRPr sz="3000" spc="180">
                <a:solidFill>
                  <a:srgbClr val="F3F3F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500" kern="0" spc="180" dirty="0">
                <a:solidFill>
                  <a:srgbClr val="002060"/>
                </a:solidFill>
                <a:latin typeface="Helvetica"/>
                <a:sym typeface="Helvetica"/>
              </a:rPr>
              <a:t>1</a:t>
            </a:r>
            <a:r>
              <a:rPr sz="1500" kern="0" spc="180" baseline="30000" dirty="0">
                <a:solidFill>
                  <a:srgbClr val="002060"/>
                </a:solidFill>
                <a:latin typeface="Helvetica"/>
                <a:sym typeface="Helvetica"/>
              </a:rPr>
              <a:t>s</a:t>
            </a:r>
            <a:r>
              <a:rPr lang="en-US" sz="1500" kern="0" spc="180" baseline="30000" dirty="0">
                <a:solidFill>
                  <a:srgbClr val="002060"/>
                </a:solidFill>
                <a:latin typeface="Helvetica"/>
                <a:sym typeface="Helvetica"/>
              </a:rPr>
              <a:t>t</a:t>
            </a:r>
            <a:r>
              <a:rPr lang="en-US" sz="1500" kern="0" spc="180" dirty="0">
                <a:solidFill>
                  <a:srgbClr val="002060"/>
                </a:solidFill>
                <a:latin typeface="Helvetica"/>
                <a:sym typeface="Helvetica"/>
              </a:rPr>
              <a:t> </a:t>
            </a:r>
            <a:r>
              <a:rPr sz="1500" kern="0" spc="180" dirty="0">
                <a:solidFill>
                  <a:srgbClr val="002060"/>
                </a:solidFill>
                <a:latin typeface="Helvetica"/>
                <a:sym typeface="Helvetica"/>
              </a:rPr>
              <a:t>floor </a:t>
            </a:r>
            <a:r>
              <a:rPr lang="en-US" sz="1500" kern="0" spc="180" dirty="0">
                <a:solidFill>
                  <a:srgbClr val="002060"/>
                </a:solidFill>
                <a:latin typeface="Helvetica"/>
                <a:sym typeface="Helvetica"/>
              </a:rPr>
              <a:t>Finished Good Storage</a:t>
            </a:r>
            <a:endParaRPr sz="1500" kern="0" spc="180" dirty="0">
              <a:solidFill>
                <a:srgbClr val="002060"/>
              </a:solidFill>
              <a:latin typeface="Helvetica"/>
              <a:sym typeface="Helvetica"/>
            </a:endParaRPr>
          </a:p>
          <a:p>
            <a:pPr defTabSz="584229">
              <a:defRPr sz="3000" spc="180">
                <a:solidFill>
                  <a:srgbClr val="F3F3F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500" kern="0" spc="180" dirty="0">
                <a:solidFill>
                  <a:srgbClr val="002060"/>
                </a:solidFill>
                <a:latin typeface="Helvetica"/>
                <a:sym typeface="Helvetica"/>
              </a:rPr>
              <a:t>2</a:t>
            </a:r>
            <a:r>
              <a:rPr sz="1500" kern="0" spc="180" baseline="30000" dirty="0">
                <a:solidFill>
                  <a:srgbClr val="002060"/>
                </a:solidFill>
                <a:latin typeface="Helvetica"/>
                <a:sym typeface="Helvetica"/>
              </a:rPr>
              <a:t>nd</a:t>
            </a:r>
            <a:r>
              <a:rPr lang="en-US" sz="1500" kern="0" spc="180" dirty="0">
                <a:solidFill>
                  <a:srgbClr val="002060"/>
                </a:solidFill>
                <a:latin typeface="Helvetica"/>
                <a:sym typeface="Helvetica"/>
              </a:rPr>
              <a:t> floor Raw Material Storage</a:t>
            </a:r>
            <a:r>
              <a:rPr sz="1500" kern="0" spc="180" dirty="0">
                <a:solidFill>
                  <a:srgbClr val="002060"/>
                </a:solidFill>
                <a:latin typeface="Helvetica"/>
                <a:sym typeface="Helvetica"/>
              </a:rPr>
              <a:t> </a:t>
            </a:r>
          </a:p>
        </p:txBody>
      </p:sp>
      <p:cxnSp>
        <p:nvCxnSpPr>
          <p:cNvPr id="42" name="Straight Connector 41"/>
          <p:cNvCxnSpPr/>
          <p:nvPr/>
        </p:nvCxnSpPr>
        <p:spPr>
          <a:xfrm>
            <a:off x="477217" y="1215342"/>
            <a:ext cx="1078495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467187" y="7103939"/>
            <a:ext cx="1078495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4" name="laboratory buildings"/>
          <p:cNvSpPr txBox="1"/>
          <p:nvPr/>
        </p:nvSpPr>
        <p:spPr>
          <a:xfrm>
            <a:off x="6009635" y="7122112"/>
            <a:ext cx="5111103" cy="5693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defRPr sz="10700" b="1">
                <a:solidFill>
                  <a:srgbClr val="FFFFFF"/>
                </a:solidFill>
                <a:latin typeface="Didot"/>
                <a:ea typeface="Didot"/>
                <a:cs typeface="Didot"/>
                <a:sym typeface="Didot"/>
              </a:defRPr>
            </a:lvl1pPr>
          </a:lstStyle>
          <a:p>
            <a:pPr algn="ctr" defTabSz="584229">
              <a:defRPr/>
            </a:pPr>
            <a:r>
              <a:rPr lang="en-US" sz="32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Main</a:t>
            </a:r>
            <a:r>
              <a:rPr sz="32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buildings</a:t>
            </a:r>
          </a:p>
        </p:txBody>
      </p:sp>
      <p:sp>
        <p:nvSpPr>
          <p:cNvPr id="45" name="Main Building &amp; Chemical Laboratory"/>
          <p:cNvSpPr txBox="1"/>
          <p:nvPr/>
        </p:nvSpPr>
        <p:spPr>
          <a:xfrm>
            <a:off x="7048237" y="7239393"/>
            <a:ext cx="5739581" cy="94053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8100" tIns="38100" rIns="38100" bIns="38100" anchor="b"/>
          <a:lstStyle>
            <a:lvl1pPr algn="l">
              <a:defRPr sz="40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584229">
              <a:defRPr/>
            </a:pPr>
            <a:r>
              <a:rPr lang="en-US" sz="30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Office </a:t>
            </a:r>
            <a:r>
              <a:rPr sz="30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Laboratory</a:t>
            </a:r>
          </a:p>
        </p:txBody>
      </p:sp>
      <p:sp>
        <p:nvSpPr>
          <p:cNvPr id="46" name="1 st floor Managers &amp; Visitor room…"/>
          <p:cNvSpPr txBox="1"/>
          <p:nvPr/>
        </p:nvSpPr>
        <p:spPr>
          <a:xfrm>
            <a:off x="7109708" y="8194406"/>
            <a:ext cx="4045352" cy="115469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8100" tIns="38100" rIns="38100" bIns="38100"/>
          <a:lstStyle/>
          <a:p>
            <a:pPr defTabSz="584229">
              <a:defRPr sz="1700" spc="102">
                <a:solidFill>
                  <a:srgbClr val="F3F3F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500" kern="0" spc="102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1</a:t>
            </a:r>
            <a:r>
              <a:rPr sz="1500" kern="0" spc="102" baseline="30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st</a:t>
            </a:r>
            <a:r>
              <a:rPr lang="en-US" sz="1500" kern="0" spc="102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 </a:t>
            </a:r>
            <a:r>
              <a:rPr sz="1500" kern="0" spc="102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floor </a:t>
            </a:r>
            <a:r>
              <a:rPr lang="en-US" sz="1500" kern="0" spc="102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General Office</a:t>
            </a:r>
            <a:endParaRPr sz="1500" kern="0" spc="102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"/>
            </a:endParaRPr>
          </a:p>
          <a:p>
            <a:pPr defTabSz="584229">
              <a:defRPr sz="1700" spc="102">
                <a:solidFill>
                  <a:srgbClr val="F3F3F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500" kern="0" spc="102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2</a:t>
            </a:r>
            <a:r>
              <a:rPr sz="1500" kern="0" spc="102" baseline="30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nd</a:t>
            </a:r>
            <a:r>
              <a:rPr lang="en-US" sz="1500" kern="0" spc="102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 </a:t>
            </a:r>
            <a:r>
              <a:rPr sz="1500" kern="0" spc="102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floor Chemical Laboratory</a:t>
            </a:r>
          </a:p>
          <a:p>
            <a:pPr defTabSz="584229">
              <a:defRPr sz="1700" spc="102">
                <a:solidFill>
                  <a:srgbClr val="F3F3F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500" kern="0" spc="102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3</a:t>
            </a:r>
            <a:r>
              <a:rPr lang="en-US" sz="1500" kern="0" spc="102" baseline="30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rd</a:t>
            </a:r>
            <a:r>
              <a:rPr lang="en-US" sz="1500" kern="0" spc="102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 </a:t>
            </a:r>
            <a:r>
              <a:rPr sz="1500" kern="0" spc="102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floor </a:t>
            </a:r>
            <a:r>
              <a:rPr lang="en-US" sz="1500" kern="0" spc="102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QA, QC, Technical Support</a:t>
            </a:r>
          </a:p>
          <a:p>
            <a:pPr defTabSz="584229">
              <a:defRPr sz="1700" spc="102">
                <a:solidFill>
                  <a:srgbClr val="F3F3F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500" kern="0" spc="102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4</a:t>
            </a:r>
            <a:r>
              <a:rPr lang="en-US" sz="1500" kern="0" spc="102" baseline="30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th</a:t>
            </a:r>
            <a:r>
              <a:rPr lang="en-US" sz="1500" kern="0" spc="102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 floor </a:t>
            </a:r>
            <a:r>
              <a:rPr sz="1500" kern="0" spc="102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M</a:t>
            </a:r>
            <a:r>
              <a:rPr lang="en-US" sz="1500" kern="0" spc="102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icrobiology Laboratory</a:t>
            </a:r>
            <a:endParaRPr sz="1500" kern="0" spc="102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747434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9310" y="230178"/>
            <a:ext cx="2131342" cy="62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1571972" y="857840"/>
            <a:ext cx="9850419" cy="8709080"/>
            <a:chOff x="1571968" y="857840"/>
            <a:chExt cx="9850419" cy="870908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8491" b="1"/>
            <a:stretch/>
          </p:blipFill>
          <p:spPr>
            <a:xfrm>
              <a:off x="1571968" y="857840"/>
              <a:ext cx="9850419" cy="8709080"/>
            </a:xfrm>
            <a:prstGeom prst="rect">
              <a:avLst/>
            </a:prstGeom>
          </p:spPr>
        </p:pic>
        <p:sp>
          <p:nvSpPr>
            <p:cNvPr id="2" name="Rectangle 1"/>
            <p:cNvSpPr/>
            <p:nvPr/>
          </p:nvSpPr>
          <p:spPr>
            <a:xfrm>
              <a:off x="1571968" y="857840"/>
              <a:ext cx="1706491" cy="3435380"/>
            </a:xfrm>
            <a:prstGeom prst="rect">
              <a:avLst/>
            </a:prstGeom>
            <a:solidFill>
              <a:srgbClr val="698B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1042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0418" y="219197"/>
            <a:ext cx="2131342" cy="62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roduction capacity"/>
          <p:cNvSpPr txBox="1"/>
          <p:nvPr/>
        </p:nvSpPr>
        <p:spPr>
          <a:xfrm>
            <a:off x="7" y="533032"/>
            <a:ext cx="9155575" cy="90794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numCol="1" anchor="ctr">
            <a:spAutoFit/>
          </a:bodyPr>
          <a:lstStyle>
            <a:lvl1pPr>
              <a:defRPr sz="8000" b="1">
                <a:solidFill>
                  <a:srgbClr val="FFFFFF"/>
                </a:solidFill>
                <a:latin typeface="Didot"/>
                <a:ea typeface="Didot"/>
                <a:cs typeface="Didot"/>
                <a:sym typeface="Didot"/>
              </a:defRPr>
            </a:lvl1pPr>
          </a:lstStyle>
          <a:p>
            <a:pPr algn="ctr" defTabSz="584229">
              <a:defRPr/>
            </a:pPr>
            <a:r>
              <a:rPr lang="en-US" sz="54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sz="5400" kern="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roduction</a:t>
            </a:r>
            <a:r>
              <a:rPr sz="54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54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sz="5400" kern="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apacity</a:t>
            </a:r>
            <a:endParaRPr sz="5400" kern="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977567" y="3345915"/>
            <a:ext cx="4222648" cy="1100372"/>
            <a:chOff x="977559" y="3345914"/>
            <a:chExt cx="4222648" cy="1100372"/>
          </a:xfrm>
        </p:grpSpPr>
        <p:pic>
          <p:nvPicPr>
            <p:cNvPr id="12" name="Image" descr="Ima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7559" y="3345914"/>
              <a:ext cx="1623138" cy="1100372"/>
            </a:xfrm>
            <a:prstGeom prst="rect">
              <a:avLst/>
            </a:prstGeom>
            <a:ln w="3175" cap="flat">
              <a:noFill/>
              <a:miter lim="400000"/>
            </a:ln>
            <a:effectLst>
              <a:outerShdw blurRad="355600" rotWithShape="0">
                <a:srgbClr val="000000">
                  <a:alpha val="75000"/>
                </a:srgbClr>
              </a:outerShdw>
            </a:effectLst>
          </p:spPr>
        </p:pic>
        <p:sp>
          <p:nvSpPr>
            <p:cNvPr id="21" name="Caplets…"/>
            <p:cNvSpPr txBox="1"/>
            <p:nvPr/>
          </p:nvSpPr>
          <p:spPr>
            <a:xfrm>
              <a:off x="2584326" y="3409913"/>
              <a:ext cx="2615881" cy="446276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>
              <a:outerShdw blurRad="50800" dist="63500" dir="2700000" sx="99000" sy="99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algn="ctr" defTabSz="584229">
                <a:defRPr sz="2500">
                  <a:solidFill>
                    <a:srgbClr val="FFFFFF"/>
                  </a:solidFill>
                  <a:latin typeface="Familiar Pro"/>
                  <a:ea typeface="Familiar Pro"/>
                  <a:cs typeface="Familiar Pro"/>
                  <a:sym typeface="Familiar Pro"/>
                </a:defRPr>
              </a:pPr>
              <a:r>
                <a:rPr sz="2400" b="1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amiliar Pro"/>
                </a:rPr>
                <a:t>Caplets</a:t>
              </a:r>
              <a:r>
                <a:rPr lang="en-US" sz="2400" b="1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amiliar Pro"/>
                </a:rPr>
                <a:t> (BLP)</a:t>
              </a:r>
              <a:endParaRPr sz="24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amiliar Pro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300031" y="4421599"/>
            <a:ext cx="2962727" cy="1563864"/>
            <a:chOff x="1300023" y="4421599"/>
            <a:chExt cx="2962727" cy="1563864"/>
          </a:xfrm>
        </p:grpSpPr>
        <p:pic>
          <p:nvPicPr>
            <p:cNvPr id="13" name="Image" descr="Image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9485"/>
            <a:stretch>
              <a:fillRect/>
            </a:stretch>
          </p:blipFill>
          <p:spPr>
            <a:xfrm>
              <a:off x="1300023" y="4421599"/>
              <a:ext cx="1131591" cy="1563864"/>
            </a:xfrm>
            <a:prstGeom prst="rect">
              <a:avLst/>
            </a:prstGeom>
            <a:ln w="3175" cap="flat">
              <a:noFill/>
              <a:miter lim="400000"/>
            </a:ln>
            <a:effectLst>
              <a:outerShdw blurRad="355600" rotWithShape="0">
                <a:srgbClr val="000000">
                  <a:alpha val="75000"/>
                </a:srgbClr>
              </a:outerShdw>
            </a:effectLst>
          </p:spPr>
        </p:pic>
        <p:sp>
          <p:nvSpPr>
            <p:cNvPr id="22" name="Capsules"/>
            <p:cNvSpPr txBox="1"/>
            <p:nvPr/>
          </p:nvSpPr>
          <p:spPr>
            <a:xfrm>
              <a:off x="2812032" y="4881203"/>
              <a:ext cx="1450718" cy="446276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>
              <a:outerShdw blurRad="50800" dist="63500" dir="2700000" sx="99000" sy="99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8100" tIns="38100" rIns="38100" bIns="38100" numCol="1" anchor="ctr">
              <a:spAutoFit/>
            </a:bodyPr>
            <a:lstStyle>
              <a:lvl1pPr>
                <a:defRPr sz="2500">
                  <a:solidFill>
                    <a:srgbClr val="FFFFFF"/>
                  </a:solidFill>
                  <a:latin typeface="Familiar Pro"/>
                  <a:ea typeface="Familiar Pro"/>
                  <a:cs typeface="Familiar Pro"/>
                  <a:sym typeface="Familiar Pro"/>
                </a:defRPr>
              </a:lvl1pPr>
            </a:lstStyle>
            <a:p>
              <a:pPr algn="ctr" defTabSz="584229">
                <a:defRPr/>
              </a:pPr>
              <a:r>
                <a:rPr sz="2400" b="1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Capsules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081088" y="6239724"/>
            <a:ext cx="4183508" cy="1135110"/>
            <a:chOff x="1142993" y="6250398"/>
            <a:chExt cx="4183508" cy="1135110"/>
          </a:xfrm>
        </p:grpSpPr>
        <p:pic>
          <p:nvPicPr>
            <p:cNvPr id="17" name="Image" descr="Image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142993" y="6250398"/>
              <a:ext cx="2164900" cy="1135110"/>
            </a:xfrm>
            <a:prstGeom prst="rect">
              <a:avLst/>
            </a:prstGeom>
            <a:ln w="3175" cap="flat">
              <a:noFill/>
              <a:miter lim="400000"/>
            </a:ln>
            <a:effectLst>
              <a:outerShdw blurRad="355600" rotWithShape="0">
                <a:srgbClr val="000000">
                  <a:alpha val="75000"/>
                </a:srgbClr>
              </a:outerShdw>
            </a:effectLst>
          </p:spPr>
        </p:pic>
        <p:sp>
          <p:nvSpPr>
            <p:cNvPr id="23" name="Syrup…"/>
            <p:cNvSpPr txBox="1"/>
            <p:nvPr/>
          </p:nvSpPr>
          <p:spPr>
            <a:xfrm>
              <a:off x="2847943" y="6476224"/>
              <a:ext cx="2478558" cy="446276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>
              <a:outerShdw blurRad="190500" dist="12700" dir="5400000" sx="99000" sy="99000" rotWithShape="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algn="ctr" defTabSz="584229">
                <a:defRPr sz="25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2400" b="1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Syrup</a:t>
              </a:r>
              <a:r>
                <a:rPr lang="en-US" sz="2400" b="1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 (bottles)</a:t>
              </a:r>
              <a:endParaRPr sz="24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244171" y="7411932"/>
            <a:ext cx="4372095" cy="1593092"/>
            <a:chOff x="1244162" y="7411929"/>
            <a:chExt cx="4372095" cy="1593093"/>
          </a:xfrm>
        </p:grpSpPr>
        <p:pic>
          <p:nvPicPr>
            <p:cNvPr id="24" name="Image" descr="Image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7692"/>
            <a:stretch>
              <a:fillRect/>
            </a:stretch>
          </p:blipFill>
          <p:spPr>
            <a:xfrm>
              <a:off x="1244162" y="7411929"/>
              <a:ext cx="1242323" cy="1593093"/>
            </a:xfrm>
            <a:prstGeom prst="rect">
              <a:avLst/>
            </a:prstGeom>
            <a:ln w="3175" cap="flat">
              <a:noFill/>
              <a:miter lim="400000"/>
            </a:ln>
            <a:effectLst>
              <a:outerShdw blurRad="355600" rotWithShape="0">
                <a:srgbClr val="000000">
                  <a:alpha val="75000"/>
                </a:srgbClr>
              </a:outerShdw>
            </a:effectLst>
          </p:spPr>
        </p:pic>
        <p:sp>
          <p:nvSpPr>
            <p:cNvPr id="25" name="Dry Syrup…"/>
            <p:cNvSpPr txBox="1"/>
            <p:nvPr/>
          </p:nvSpPr>
          <p:spPr>
            <a:xfrm>
              <a:off x="2590119" y="7954791"/>
              <a:ext cx="3026138" cy="815609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>
              <a:outerShdw blurRad="63500" dist="25400" dir="5400000" sx="99000" sy="99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algn="ctr" defTabSz="584229">
                <a:defRPr sz="25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2400" b="1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Dry Syrup</a:t>
              </a:r>
              <a:r>
                <a:rPr lang="en-US" sz="2400" b="1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 (BLP)</a:t>
              </a:r>
            </a:p>
            <a:p>
              <a:pPr algn="ctr" defTabSz="584229">
                <a:defRPr sz="25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2400" b="1" kern="0" dirty="0">
                <a:solidFill>
                  <a:srgbClr val="002060"/>
                </a:solidFill>
                <a:latin typeface="Helvetica"/>
                <a:sym typeface="Helvetica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210476" y="1348543"/>
            <a:ext cx="5420230" cy="1582872"/>
            <a:chOff x="6210468" y="1348543"/>
            <a:chExt cx="5420230" cy="1582872"/>
          </a:xfrm>
        </p:grpSpPr>
        <p:pic>
          <p:nvPicPr>
            <p:cNvPr id="52" name="Image" descr="Image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7692"/>
            <a:stretch>
              <a:fillRect/>
            </a:stretch>
          </p:blipFill>
          <p:spPr>
            <a:xfrm>
              <a:off x="6210468" y="1348543"/>
              <a:ext cx="1144015" cy="1582872"/>
            </a:xfrm>
            <a:prstGeom prst="rect">
              <a:avLst/>
            </a:prstGeom>
            <a:ln w="3175" cap="flat">
              <a:noFill/>
              <a:miter lim="400000"/>
            </a:ln>
            <a:effectLst>
              <a:outerShdw blurRad="355600" rotWithShape="0">
                <a:srgbClr val="000000">
                  <a:alpha val="75000"/>
                </a:srgbClr>
              </a:outerShdw>
            </a:effectLst>
          </p:spPr>
        </p:pic>
        <p:sp>
          <p:nvSpPr>
            <p:cNvPr id="53" name="Dry Syrup…"/>
            <p:cNvSpPr txBox="1"/>
            <p:nvPr/>
          </p:nvSpPr>
          <p:spPr>
            <a:xfrm>
              <a:off x="7901654" y="1726726"/>
              <a:ext cx="3729044" cy="1184940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>
              <a:outerShdw blurRad="63500" dist="25400" dir="5400000" sx="99000" sy="99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defTabSz="584229">
                <a:defRPr sz="25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lang="en-US" sz="2400" b="1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Nonsterile Inhalation and Nasal Fluids</a:t>
              </a:r>
            </a:p>
            <a:p>
              <a:pPr defTabSz="584229">
                <a:defRPr sz="25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24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940898" y="1534839"/>
            <a:ext cx="4793571" cy="1298023"/>
            <a:chOff x="940890" y="1534831"/>
            <a:chExt cx="4793571" cy="1298023"/>
          </a:xfrm>
        </p:grpSpPr>
        <p:pic>
          <p:nvPicPr>
            <p:cNvPr id="6" name="Image" descr="Image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40890" y="1534831"/>
              <a:ext cx="1820126" cy="1298023"/>
            </a:xfrm>
            <a:prstGeom prst="rect">
              <a:avLst/>
            </a:prstGeom>
            <a:ln w="3175" cap="flat">
              <a:noFill/>
              <a:miter lim="400000"/>
            </a:ln>
            <a:effectLst>
              <a:outerShdw blurRad="355600" rotWithShape="0">
                <a:srgbClr val="000000">
                  <a:alpha val="75000"/>
                </a:srgbClr>
              </a:outerShdw>
            </a:effectLst>
          </p:spPr>
        </p:pic>
        <p:sp>
          <p:nvSpPr>
            <p:cNvPr id="20" name="Tablets…"/>
            <p:cNvSpPr txBox="1"/>
            <p:nvPr/>
          </p:nvSpPr>
          <p:spPr>
            <a:xfrm>
              <a:off x="2648613" y="1780177"/>
              <a:ext cx="2493295" cy="446276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>
              <a:outerShdw blurRad="50800" dist="63500" dir="2700000" sx="99000" sy="99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algn="ctr" defTabSz="584229">
                <a:defRPr sz="25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2400" b="1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Tablets</a:t>
              </a:r>
              <a:r>
                <a:rPr lang="en-US" sz="2400" b="1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 (NBL)</a:t>
              </a:r>
              <a:endParaRPr sz="24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endParaRPr>
            </a:p>
          </p:txBody>
        </p:sp>
        <p:sp>
          <p:nvSpPr>
            <p:cNvPr id="55" name="Tablets…"/>
            <p:cNvSpPr txBox="1"/>
            <p:nvPr/>
          </p:nvSpPr>
          <p:spPr>
            <a:xfrm>
              <a:off x="2787142" y="2159727"/>
              <a:ext cx="2947319" cy="323165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>
              <a:outerShdw blurRad="50800" dist="63500" dir="2700000" sx="99000" sy="99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algn="ctr" defTabSz="584229">
                <a:defRPr sz="25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lang="en-US" sz="1600" b="1" i="1" kern="0" dirty="0">
                  <a:solidFill>
                    <a:srgbClr val="002060"/>
                  </a:solidFill>
                  <a:latin typeface="Helvetica"/>
                  <a:sym typeface="Helvetica"/>
                </a:rPr>
                <a:t>Coated, Non-Coated, Caplets</a:t>
              </a:r>
              <a:endParaRPr sz="1600" b="1" i="1" kern="0" dirty="0">
                <a:solidFill>
                  <a:srgbClr val="002060"/>
                </a:solidFill>
                <a:latin typeface="Helvetica"/>
                <a:sym typeface="Helvetica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705547" y="2682881"/>
            <a:ext cx="6225204" cy="1725872"/>
            <a:chOff x="5705539" y="2682881"/>
            <a:chExt cx="6225204" cy="1725872"/>
          </a:xfrm>
        </p:grpSpPr>
        <p:pic>
          <p:nvPicPr>
            <p:cNvPr id="33" name="Image" descr="Image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705539" y="2682881"/>
              <a:ext cx="2465471" cy="1725872"/>
            </a:xfrm>
            <a:prstGeom prst="rect">
              <a:avLst/>
            </a:prstGeom>
            <a:ln w="3175" cap="flat">
              <a:noFill/>
              <a:miter lim="400000"/>
            </a:ln>
            <a:effectLst>
              <a:outerShdw blurRad="355600" rotWithShape="0">
                <a:srgbClr val="000000">
                  <a:alpha val="75000"/>
                </a:srgbClr>
              </a:outerShdw>
            </a:effectLst>
          </p:spPr>
        </p:pic>
        <p:sp>
          <p:nvSpPr>
            <p:cNvPr id="40" name="Injection…"/>
            <p:cNvSpPr txBox="1"/>
            <p:nvPr/>
          </p:nvSpPr>
          <p:spPr>
            <a:xfrm>
              <a:off x="7946730" y="3292283"/>
              <a:ext cx="3984013" cy="446276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>
              <a:outerShdw blurRad="63500" dist="25400" dir="5400000" sx="99000" sy="99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defTabSz="584229">
                <a:defRPr sz="25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2400" b="1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Injection</a:t>
              </a:r>
              <a:r>
                <a:rPr lang="en-US" sz="2400" b="1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 (Ampoules)</a:t>
              </a:r>
              <a:endParaRPr sz="24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endParaRPr>
            </a:p>
          </p:txBody>
        </p:sp>
        <p:sp>
          <p:nvSpPr>
            <p:cNvPr id="58" name="Tablets…"/>
            <p:cNvSpPr txBox="1"/>
            <p:nvPr/>
          </p:nvSpPr>
          <p:spPr>
            <a:xfrm>
              <a:off x="7710430" y="3699936"/>
              <a:ext cx="2947319" cy="323165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>
              <a:outerShdw blurRad="50800" dist="63500" dir="2700000" sx="99000" sy="99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algn="ctr" defTabSz="584229">
                <a:defRPr sz="25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lang="en-US" sz="1600" b="1" i="1" kern="0" dirty="0">
                  <a:solidFill>
                    <a:srgbClr val="002060"/>
                  </a:solidFill>
                  <a:latin typeface="Helvetica"/>
                  <a:sym typeface="Helvetica"/>
                </a:rPr>
                <a:t>Small Volume Parenteral</a:t>
              </a:r>
              <a:endParaRPr sz="1600" b="1" i="1" kern="0" dirty="0">
                <a:solidFill>
                  <a:srgbClr val="002060"/>
                </a:solidFill>
                <a:latin typeface="Helvetica"/>
                <a:sym typeface="Helvetica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099187" y="4838956"/>
            <a:ext cx="6789701" cy="1180038"/>
            <a:chOff x="5099178" y="4838955"/>
            <a:chExt cx="6789701" cy="1180038"/>
          </a:xfrm>
        </p:grpSpPr>
        <p:pic>
          <p:nvPicPr>
            <p:cNvPr id="36" name="Image" descr="Image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099178" y="4838955"/>
              <a:ext cx="3225466" cy="1180038"/>
            </a:xfrm>
            <a:prstGeom prst="rect">
              <a:avLst/>
            </a:prstGeom>
            <a:ln w="3175" cap="flat">
              <a:noFill/>
              <a:miter lim="400000"/>
            </a:ln>
            <a:effectLst>
              <a:outerShdw blurRad="355600" rotWithShape="0">
                <a:srgbClr val="000000">
                  <a:alpha val="75000"/>
                </a:srgbClr>
              </a:outerShdw>
            </a:effectLst>
          </p:spPr>
        </p:pic>
        <p:sp>
          <p:nvSpPr>
            <p:cNvPr id="59" name="Injection…"/>
            <p:cNvSpPr txBox="1"/>
            <p:nvPr/>
          </p:nvSpPr>
          <p:spPr>
            <a:xfrm>
              <a:off x="7904866" y="4861347"/>
              <a:ext cx="3984013" cy="446276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>
              <a:outerShdw blurRad="63500" dist="25400" dir="5400000" sx="99000" sy="99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defTabSz="584229">
                <a:defRPr sz="25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2400" b="1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Injection</a:t>
              </a:r>
              <a:r>
                <a:rPr lang="en-US" sz="2400" b="1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 (Vials)</a:t>
              </a:r>
              <a:endParaRPr sz="24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endParaRPr>
            </a:p>
          </p:txBody>
        </p:sp>
        <p:sp>
          <p:nvSpPr>
            <p:cNvPr id="60" name="Tablets…"/>
            <p:cNvSpPr txBox="1"/>
            <p:nvPr/>
          </p:nvSpPr>
          <p:spPr>
            <a:xfrm>
              <a:off x="7657070" y="5273662"/>
              <a:ext cx="2947319" cy="323165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>
              <a:outerShdw blurRad="50800" dist="63500" dir="2700000" sx="99000" sy="99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algn="ctr" defTabSz="584229">
                <a:defRPr sz="25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lang="en-US" sz="1600" b="1" i="1" kern="0" dirty="0">
                  <a:solidFill>
                    <a:srgbClr val="002060"/>
                  </a:solidFill>
                  <a:latin typeface="Helvetica"/>
                  <a:sym typeface="Helvetica"/>
                </a:rPr>
                <a:t>Small Volume Parenteral</a:t>
              </a:r>
              <a:endParaRPr sz="1600" b="1" i="1" kern="0" dirty="0">
                <a:solidFill>
                  <a:srgbClr val="002060"/>
                </a:solidFill>
                <a:latin typeface="Helvetica"/>
                <a:sym typeface="Helvetica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856116" y="6339363"/>
            <a:ext cx="6106038" cy="1123441"/>
            <a:chOff x="5856107" y="6339356"/>
            <a:chExt cx="6106038" cy="1123441"/>
          </a:xfrm>
        </p:grpSpPr>
        <p:pic>
          <p:nvPicPr>
            <p:cNvPr id="39" name="Image" descr="Image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856107" y="6339356"/>
              <a:ext cx="2957841" cy="1123441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61" name="Injection…"/>
            <p:cNvSpPr txBox="1"/>
            <p:nvPr/>
          </p:nvSpPr>
          <p:spPr>
            <a:xfrm>
              <a:off x="7978132" y="6391742"/>
              <a:ext cx="3984013" cy="446276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>
              <a:outerShdw blurRad="63500" dist="25400" dir="5400000" sx="99000" sy="99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defTabSz="584229">
                <a:defRPr sz="25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2400" b="1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Injection</a:t>
              </a:r>
              <a:r>
                <a:rPr lang="en-US" sz="2400" b="1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 (Infusion)</a:t>
              </a:r>
              <a:endParaRPr sz="24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endParaRPr>
            </a:p>
          </p:txBody>
        </p:sp>
        <p:sp>
          <p:nvSpPr>
            <p:cNvPr id="62" name="Tablets…"/>
            <p:cNvSpPr txBox="1"/>
            <p:nvPr/>
          </p:nvSpPr>
          <p:spPr>
            <a:xfrm>
              <a:off x="7745292" y="6826033"/>
              <a:ext cx="2947319" cy="323165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>
              <a:outerShdw blurRad="50800" dist="63500" dir="2700000" sx="99000" sy="99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algn="ctr" defTabSz="584229">
                <a:defRPr sz="25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lang="en-US" sz="1600" b="1" i="1" kern="0" dirty="0">
                  <a:solidFill>
                    <a:srgbClr val="002060"/>
                  </a:solidFill>
                  <a:latin typeface="Helvetica"/>
                  <a:sym typeface="Helvetica"/>
                </a:rPr>
                <a:t>Large Volume Parenteral</a:t>
              </a:r>
              <a:endParaRPr sz="1600" b="1" i="1" kern="0" dirty="0">
                <a:solidFill>
                  <a:srgbClr val="002060"/>
                </a:solidFill>
                <a:latin typeface="Helvetica"/>
                <a:sym typeface="Helvetica"/>
              </a:endParaRPr>
            </a:p>
          </p:txBody>
        </p:sp>
      </p:grpSp>
      <p:sp>
        <p:nvSpPr>
          <p:cNvPr id="35" name="Tablets…"/>
          <p:cNvSpPr txBox="1"/>
          <p:nvPr/>
        </p:nvSpPr>
        <p:spPr>
          <a:xfrm>
            <a:off x="2854173" y="2479597"/>
            <a:ext cx="2268089" cy="323165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 cap="flat">
            <a:noFill/>
            <a:miter lim="400000"/>
          </a:ln>
          <a:effectLst>
            <a:outerShdw blurRad="50800" dist="63500" dir="2700000" sx="99000" sy="99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numCol="1" anchor="ctr">
            <a:spAutoFit/>
          </a:bodyPr>
          <a:lstStyle/>
          <a:p>
            <a:pPr algn="ctr" defTabSz="584229">
              <a:defRPr sz="25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1600" b="1" i="1" kern="0" dirty="0">
                <a:solidFill>
                  <a:srgbClr val="002060"/>
                </a:solidFill>
                <a:latin typeface="Helvetica"/>
                <a:sym typeface="Helvetica"/>
              </a:rPr>
              <a:t>6.183.324.000</a:t>
            </a:r>
            <a:endParaRPr sz="1600" b="1" i="1" kern="0" dirty="0">
              <a:solidFill>
                <a:srgbClr val="002060"/>
              </a:solidFill>
              <a:latin typeface="Helvetica"/>
              <a:sym typeface="Helvetica"/>
            </a:endParaRPr>
          </a:p>
        </p:txBody>
      </p:sp>
      <p:sp>
        <p:nvSpPr>
          <p:cNvPr id="38" name="Tablets…"/>
          <p:cNvSpPr txBox="1"/>
          <p:nvPr/>
        </p:nvSpPr>
        <p:spPr>
          <a:xfrm>
            <a:off x="2870822" y="5305183"/>
            <a:ext cx="2247820" cy="323165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 cap="flat">
            <a:noFill/>
            <a:miter lim="400000"/>
          </a:ln>
          <a:effectLst>
            <a:outerShdw blurRad="50800" dist="63500" dir="2700000" sx="99000" sy="99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numCol="1" anchor="ctr">
            <a:spAutoFit/>
          </a:bodyPr>
          <a:lstStyle/>
          <a:p>
            <a:pPr algn="ctr" defTabSz="584229">
              <a:defRPr sz="25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1600" b="1" i="1" kern="0" dirty="0">
                <a:solidFill>
                  <a:srgbClr val="002060"/>
                </a:solidFill>
                <a:latin typeface="Helvetica"/>
                <a:sym typeface="Helvetica"/>
              </a:rPr>
              <a:t>347.760.000</a:t>
            </a:r>
            <a:endParaRPr sz="1600" b="1" i="1" kern="0" dirty="0">
              <a:solidFill>
                <a:srgbClr val="002060"/>
              </a:solidFill>
              <a:latin typeface="Helvetica"/>
              <a:sym typeface="Helvetica"/>
            </a:endParaRPr>
          </a:p>
        </p:txBody>
      </p:sp>
      <p:sp>
        <p:nvSpPr>
          <p:cNvPr id="41" name="Tablets…"/>
          <p:cNvSpPr txBox="1"/>
          <p:nvPr/>
        </p:nvSpPr>
        <p:spPr>
          <a:xfrm>
            <a:off x="2854173" y="6938290"/>
            <a:ext cx="2264469" cy="323165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 cap="flat">
            <a:noFill/>
            <a:miter lim="400000"/>
          </a:ln>
          <a:effectLst>
            <a:outerShdw blurRad="50800" dist="63500" dir="2700000" sx="99000" sy="99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numCol="1" anchor="ctr">
            <a:spAutoFit/>
          </a:bodyPr>
          <a:lstStyle/>
          <a:p>
            <a:pPr algn="ctr" defTabSz="584229">
              <a:defRPr sz="25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1600" b="1" i="1" kern="0" dirty="0">
                <a:solidFill>
                  <a:srgbClr val="002060"/>
                </a:solidFill>
                <a:latin typeface="Helvetica"/>
                <a:sym typeface="Helvetica"/>
              </a:rPr>
              <a:t>38.640.000</a:t>
            </a:r>
            <a:endParaRPr sz="1600" b="1" i="1" kern="0" dirty="0">
              <a:solidFill>
                <a:srgbClr val="002060"/>
              </a:solidFill>
              <a:latin typeface="Helvetica"/>
              <a:sym typeface="Helvetica"/>
            </a:endParaRPr>
          </a:p>
        </p:txBody>
      </p:sp>
      <p:sp>
        <p:nvSpPr>
          <p:cNvPr id="42" name="Tablets…"/>
          <p:cNvSpPr txBox="1"/>
          <p:nvPr/>
        </p:nvSpPr>
        <p:spPr>
          <a:xfrm>
            <a:off x="2870822" y="8478357"/>
            <a:ext cx="2264469" cy="323165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 cap="flat">
            <a:noFill/>
            <a:miter lim="400000"/>
          </a:ln>
          <a:effectLst>
            <a:outerShdw blurRad="50800" dist="63500" dir="2700000" sx="99000" sy="99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numCol="1" anchor="ctr">
            <a:spAutoFit/>
          </a:bodyPr>
          <a:lstStyle/>
          <a:p>
            <a:pPr algn="ctr" defTabSz="584229">
              <a:defRPr sz="25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1600" b="1" i="1" kern="0" dirty="0">
                <a:solidFill>
                  <a:srgbClr val="002060"/>
                </a:solidFill>
                <a:latin typeface="Helvetica"/>
                <a:sym typeface="Helvetica"/>
              </a:rPr>
              <a:t>11.640.000</a:t>
            </a:r>
            <a:endParaRPr sz="1600" b="1" i="1" kern="0" dirty="0">
              <a:solidFill>
                <a:srgbClr val="002060"/>
              </a:solidFill>
              <a:latin typeface="Helvetica"/>
              <a:sym typeface="Helvetica"/>
            </a:endParaRPr>
          </a:p>
        </p:txBody>
      </p:sp>
      <p:sp>
        <p:nvSpPr>
          <p:cNvPr id="46" name="Tablets…"/>
          <p:cNvSpPr txBox="1"/>
          <p:nvPr/>
        </p:nvSpPr>
        <p:spPr>
          <a:xfrm>
            <a:off x="2870822" y="3881488"/>
            <a:ext cx="2264469" cy="321536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 cap="flat">
            <a:noFill/>
            <a:miter lim="400000"/>
          </a:ln>
          <a:effectLst>
            <a:outerShdw blurRad="50800" dist="63500" dir="2700000" sx="99000" sy="99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numCol="1" anchor="ctr">
            <a:spAutoFit/>
          </a:bodyPr>
          <a:lstStyle/>
          <a:p>
            <a:pPr algn="ctr" defTabSz="584229">
              <a:defRPr sz="25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1600" b="1" i="1" kern="0" dirty="0">
                <a:solidFill>
                  <a:srgbClr val="002060"/>
                </a:solidFill>
                <a:latin typeface="Helvetica"/>
                <a:sym typeface="Helvetica"/>
              </a:rPr>
              <a:t>388.800.000</a:t>
            </a:r>
            <a:endParaRPr sz="1600" b="1" i="1" kern="0" dirty="0">
              <a:solidFill>
                <a:srgbClr val="002060"/>
              </a:solidFill>
              <a:latin typeface="Helvetica"/>
              <a:sym typeface="Helvetica"/>
            </a:endParaRPr>
          </a:p>
        </p:txBody>
      </p:sp>
      <p:sp>
        <p:nvSpPr>
          <p:cNvPr id="45" name="Tablets…"/>
          <p:cNvSpPr txBox="1"/>
          <p:nvPr/>
        </p:nvSpPr>
        <p:spPr>
          <a:xfrm>
            <a:off x="7946738" y="2547309"/>
            <a:ext cx="2268089" cy="323165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 cap="flat">
            <a:noFill/>
            <a:miter lim="400000"/>
          </a:ln>
          <a:effectLst>
            <a:outerShdw blurRad="50800" dist="63500" dir="2700000" sx="99000" sy="99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numCol="1" anchor="ctr">
            <a:spAutoFit/>
          </a:bodyPr>
          <a:lstStyle/>
          <a:p>
            <a:pPr algn="ctr" defTabSz="584229">
              <a:defRPr sz="25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1600" b="1" i="1" kern="0" dirty="0">
                <a:solidFill>
                  <a:srgbClr val="002060"/>
                </a:solidFill>
                <a:latin typeface="Helvetica"/>
                <a:sym typeface="Helvetica"/>
              </a:rPr>
              <a:t>1.278.000</a:t>
            </a:r>
            <a:endParaRPr sz="1600" b="1" i="1" kern="0" dirty="0">
              <a:solidFill>
                <a:srgbClr val="002060"/>
              </a:solidFill>
              <a:latin typeface="Helvetica"/>
              <a:sym typeface="Helvetica"/>
            </a:endParaRPr>
          </a:p>
        </p:txBody>
      </p:sp>
      <p:sp>
        <p:nvSpPr>
          <p:cNvPr id="48" name="Tablets…"/>
          <p:cNvSpPr txBox="1"/>
          <p:nvPr/>
        </p:nvSpPr>
        <p:spPr>
          <a:xfrm>
            <a:off x="7996695" y="4042256"/>
            <a:ext cx="2268089" cy="323165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 cap="flat">
            <a:noFill/>
            <a:miter lim="400000"/>
          </a:ln>
          <a:effectLst>
            <a:outerShdw blurRad="50800" dist="63500" dir="2700000" sx="99000" sy="99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numCol="1" anchor="ctr">
            <a:spAutoFit/>
          </a:bodyPr>
          <a:lstStyle/>
          <a:p>
            <a:pPr algn="ctr" defTabSz="584229">
              <a:defRPr sz="25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1600" b="1" i="1" kern="0" dirty="0">
                <a:solidFill>
                  <a:srgbClr val="002060"/>
                </a:solidFill>
                <a:latin typeface="Helvetica"/>
                <a:sym typeface="Helvetica"/>
              </a:rPr>
              <a:t>78.749.496</a:t>
            </a:r>
            <a:endParaRPr sz="1600" b="1" i="1" kern="0" dirty="0">
              <a:solidFill>
                <a:srgbClr val="002060"/>
              </a:solidFill>
              <a:latin typeface="Helvetica"/>
              <a:sym typeface="Helvetica"/>
            </a:endParaRPr>
          </a:p>
        </p:txBody>
      </p:sp>
      <p:sp>
        <p:nvSpPr>
          <p:cNvPr id="49" name="Tablets…"/>
          <p:cNvSpPr txBox="1"/>
          <p:nvPr/>
        </p:nvSpPr>
        <p:spPr>
          <a:xfrm>
            <a:off x="7946739" y="5635268"/>
            <a:ext cx="2268089" cy="323165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 cap="flat">
            <a:noFill/>
            <a:miter lim="400000"/>
          </a:ln>
          <a:effectLst>
            <a:outerShdw blurRad="50800" dist="63500" dir="2700000" sx="99000" sy="99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numCol="1" anchor="ctr">
            <a:spAutoFit/>
          </a:bodyPr>
          <a:lstStyle/>
          <a:p>
            <a:pPr algn="ctr" defTabSz="584229">
              <a:defRPr sz="25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1600" b="1" i="1" kern="0" dirty="0">
                <a:solidFill>
                  <a:srgbClr val="002060"/>
                </a:solidFill>
                <a:latin typeface="Helvetica"/>
                <a:sym typeface="Helvetica"/>
              </a:rPr>
              <a:t>9.335.088</a:t>
            </a:r>
            <a:endParaRPr sz="1600" b="1" i="1" kern="0" dirty="0">
              <a:solidFill>
                <a:srgbClr val="002060"/>
              </a:solidFill>
              <a:latin typeface="Helvetica"/>
              <a:sym typeface="Helvetica"/>
            </a:endParaRPr>
          </a:p>
        </p:txBody>
      </p:sp>
      <p:sp>
        <p:nvSpPr>
          <p:cNvPr id="50" name="Tablets…"/>
          <p:cNvSpPr txBox="1"/>
          <p:nvPr/>
        </p:nvSpPr>
        <p:spPr>
          <a:xfrm>
            <a:off x="7203308" y="7163119"/>
            <a:ext cx="2947319" cy="323165"/>
          </a:xfrm>
          <a:prstGeom prst="rect">
            <a:avLst/>
          </a:prstGeom>
          <a:noFill/>
          <a:ln w="3175" cap="flat">
            <a:noFill/>
            <a:miter lim="400000"/>
          </a:ln>
          <a:effectLst>
            <a:outerShdw blurRad="50800" dist="63500" dir="2700000" sx="99000" sy="99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numCol="1" anchor="ctr">
            <a:spAutoFit/>
          </a:bodyPr>
          <a:lstStyle/>
          <a:p>
            <a:pPr algn="ctr" defTabSz="584229">
              <a:defRPr sz="25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1600" b="1" i="1" kern="0" dirty="0">
                <a:solidFill>
                  <a:srgbClr val="002060"/>
                </a:solidFill>
                <a:latin typeface="Helvetica"/>
                <a:sym typeface="Helvetica"/>
              </a:rPr>
              <a:t>Plastic Bottle</a:t>
            </a:r>
            <a:endParaRPr sz="1600" b="1" i="1" kern="0" dirty="0">
              <a:solidFill>
                <a:srgbClr val="002060"/>
              </a:solidFill>
              <a:latin typeface="Helvetica"/>
              <a:sym typeface="Helvetica"/>
            </a:endParaRPr>
          </a:p>
        </p:txBody>
      </p:sp>
      <p:sp>
        <p:nvSpPr>
          <p:cNvPr id="51" name="Tablets…"/>
          <p:cNvSpPr txBox="1"/>
          <p:nvPr/>
        </p:nvSpPr>
        <p:spPr>
          <a:xfrm>
            <a:off x="8050052" y="7598985"/>
            <a:ext cx="2268089" cy="323165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 cap="flat">
            <a:noFill/>
            <a:miter lim="400000"/>
          </a:ln>
          <a:effectLst>
            <a:outerShdw blurRad="50800" dist="63500" dir="2700000" sx="99000" sy="99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numCol="1" anchor="ctr">
            <a:spAutoFit/>
          </a:bodyPr>
          <a:lstStyle/>
          <a:p>
            <a:pPr algn="ctr" defTabSz="584229">
              <a:defRPr sz="25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1600" b="1" i="1" kern="0" dirty="0">
                <a:solidFill>
                  <a:srgbClr val="002060"/>
                </a:solidFill>
                <a:latin typeface="Helvetica"/>
                <a:sym typeface="Helvetica"/>
              </a:rPr>
              <a:t>11.520.000</a:t>
            </a:r>
            <a:endParaRPr sz="1600" b="1" i="1" kern="0" dirty="0">
              <a:solidFill>
                <a:srgbClr val="002060"/>
              </a:solidFill>
              <a:latin typeface="Helvetica"/>
              <a:sym typeface="Helvetica"/>
            </a:endParaRPr>
          </a:p>
        </p:txBody>
      </p:sp>
      <p:sp>
        <p:nvSpPr>
          <p:cNvPr id="54" name="Tablets…"/>
          <p:cNvSpPr txBox="1"/>
          <p:nvPr/>
        </p:nvSpPr>
        <p:spPr>
          <a:xfrm>
            <a:off x="6985902" y="8043698"/>
            <a:ext cx="2947319" cy="323165"/>
          </a:xfrm>
          <a:prstGeom prst="rect">
            <a:avLst/>
          </a:prstGeom>
          <a:noFill/>
          <a:ln w="3175" cap="flat">
            <a:noFill/>
            <a:miter lim="400000"/>
          </a:ln>
          <a:effectLst>
            <a:outerShdw blurRad="50800" dist="63500" dir="2700000" sx="99000" sy="99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numCol="1" anchor="ctr">
            <a:spAutoFit/>
          </a:bodyPr>
          <a:lstStyle/>
          <a:p>
            <a:pPr algn="ctr" defTabSz="584229">
              <a:defRPr sz="25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1600" b="1" i="1" kern="0" dirty="0">
                <a:solidFill>
                  <a:srgbClr val="002060"/>
                </a:solidFill>
                <a:latin typeface="Helvetica"/>
                <a:sym typeface="Helvetica"/>
              </a:rPr>
              <a:t>Soft Bag</a:t>
            </a:r>
            <a:endParaRPr sz="1600" b="1" i="1" kern="0" dirty="0">
              <a:solidFill>
                <a:srgbClr val="002060"/>
              </a:solidFill>
              <a:latin typeface="Helvetica"/>
              <a:sym typeface="Helvetica"/>
            </a:endParaRPr>
          </a:p>
        </p:txBody>
      </p:sp>
      <p:sp>
        <p:nvSpPr>
          <p:cNvPr id="56" name="Tablets…"/>
          <p:cNvSpPr txBox="1"/>
          <p:nvPr/>
        </p:nvSpPr>
        <p:spPr>
          <a:xfrm>
            <a:off x="8021537" y="8447237"/>
            <a:ext cx="2268089" cy="323165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 cap="flat">
            <a:noFill/>
            <a:miter lim="400000"/>
          </a:ln>
          <a:effectLst>
            <a:outerShdw blurRad="50800" dist="63500" dir="2700000" sx="99000" sy="99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numCol="1" anchor="ctr">
            <a:spAutoFit/>
          </a:bodyPr>
          <a:lstStyle/>
          <a:p>
            <a:pPr algn="ctr" defTabSz="584229">
              <a:defRPr sz="25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1600" b="1" i="1" kern="0" dirty="0">
                <a:solidFill>
                  <a:srgbClr val="002060"/>
                </a:solidFill>
                <a:latin typeface="Helvetica"/>
                <a:sym typeface="Helvetica"/>
              </a:rPr>
              <a:t>43.470.000</a:t>
            </a:r>
            <a:endParaRPr sz="1600" b="1" i="1" kern="0" dirty="0">
              <a:solidFill>
                <a:srgbClr val="002060"/>
              </a:solidFill>
              <a:latin typeface="Helvetica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600445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9310" y="222170"/>
            <a:ext cx="2131342" cy="62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38" y="2639831"/>
            <a:ext cx="12190014" cy="61064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7093117" y="1390068"/>
            <a:ext cx="50334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Marketing &amp; Sales 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093117" y="1974843"/>
            <a:ext cx="5337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Mersi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 25 marketing representative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offices that ready to serve customers through Indonesia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7093121" y="2767357"/>
            <a:ext cx="4887389" cy="941498"/>
            <a:chOff x="7093117" y="2823340"/>
            <a:chExt cx="4926205" cy="924487"/>
          </a:xfrm>
        </p:grpSpPr>
        <p:sp>
          <p:nvSpPr>
            <p:cNvPr id="8" name="TextBox 7"/>
            <p:cNvSpPr txBox="1"/>
            <p:nvPr/>
          </p:nvSpPr>
          <p:spPr>
            <a:xfrm>
              <a:off x="7447322" y="2824497"/>
              <a:ext cx="4572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70C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Marketing representative offices (25)</a:t>
              </a:r>
            </a:p>
            <a:p>
              <a:endParaRPr lang="en-US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r>
                <a:rPr lang="en-US" b="1" dirty="0">
                  <a:solidFill>
                    <a:srgbClr val="0070C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Export (10)</a:t>
              </a: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100000"/>
                      </a14:imgEffect>
                      <a14:imgEffect>
                        <a14:brightnessContrast bright="35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3117" y="2823340"/>
              <a:ext cx="354205" cy="35420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3000"/>
                      </a14:imgEffect>
                      <a14:imgEffect>
                        <a14:brightnessContrast bright="47000" contrast="5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3117" y="3393622"/>
              <a:ext cx="354205" cy="3542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89708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keting &amp; Sales Map"/>
          <p:cNvSpPr txBox="1"/>
          <p:nvPr/>
        </p:nvSpPr>
        <p:spPr>
          <a:xfrm>
            <a:off x="852270" y="1828032"/>
            <a:ext cx="11300259" cy="662450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defRPr sz="8000" b="1">
                <a:solidFill>
                  <a:schemeClr val="accent1">
                    <a:hueOff val="273562"/>
                    <a:satOff val="2937"/>
                    <a:lumOff val="-22233"/>
                  </a:schemeClr>
                </a:solidFill>
                <a:latin typeface="Didot"/>
                <a:ea typeface="Didot"/>
                <a:cs typeface="Didot"/>
                <a:sym typeface="Didot"/>
              </a:defRPr>
            </a:lvl1pPr>
          </a:lstStyle>
          <a:p>
            <a:pPr marL="857293" indent="-857293" defTabSz="584229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3200" b="0" kern="0" dirty="0">
                <a:solidFill>
                  <a:srgbClr val="0365C0">
                    <a:hueOff val="273562"/>
                    <a:satOff val="2937"/>
                    <a:lumOff val="-22233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Non-</a:t>
            </a:r>
            <a:r>
              <a:rPr lang="en-US" sz="3200" b="0" kern="0" dirty="0" err="1">
                <a:solidFill>
                  <a:srgbClr val="0365C0">
                    <a:hueOff val="273562"/>
                    <a:satOff val="2937"/>
                    <a:lumOff val="-22233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betalactam</a:t>
            </a:r>
            <a:r>
              <a:rPr lang="en-US" sz="3200" b="0" kern="0" dirty="0">
                <a:solidFill>
                  <a:srgbClr val="0365C0">
                    <a:hueOff val="273562"/>
                    <a:satOff val="2937"/>
                    <a:lumOff val="-22233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Tablet</a:t>
            </a:r>
          </a:p>
          <a:p>
            <a:pPr marL="857293" indent="-857293" defTabSz="584229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3200" b="0" kern="0" dirty="0">
                <a:solidFill>
                  <a:srgbClr val="0365C0">
                    <a:hueOff val="273562"/>
                    <a:satOff val="2937"/>
                    <a:lumOff val="-22233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Non-</a:t>
            </a:r>
            <a:r>
              <a:rPr lang="en-US" sz="3200" b="0" kern="0" dirty="0" err="1">
                <a:solidFill>
                  <a:srgbClr val="0365C0">
                    <a:hueOff val="273562"/>
                    <a:satOff val="2937"/>
                    <a:lumOff val="-22233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betalactam</a:t>
            </a:r>
            <a:r>
              <a:rPr lang="en-US" sz="3200" b="0" kern="0" dirty="0">
                <a:solidFill>
                  <a:srgbClr val="0365C0">
                    <a:hueOff val="273562"/>
                    <a:satOff val="2937"/>
                    <a:lumOff val="-22233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Oral Liquid</a:t>
            </a:r>
          </a:p>
          <a:p>
            <a:pPr marL="857293" indent="-857293" defTabSz="584229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3200" b="0" kern="0" dirty="0">
                <a:solidFill>
                  <a:srgbClr val="0365C0">
                    <a:hueOff val="273562"/>
                    <a:satOff val="2937"/>
                    <a:lumOff val="-22233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Non-</a:t>
            </a:r>
            <a:r>
              <a:rPr lang="en-US" sz="3200" b="0" kern="0" dirty="0" err="1">
                <a:solidFill>
                  <a:srgbClr val="0365C0">
                    <a:hueOff val="273562"/>
                    <a:satOff val="2937"/>
                    <a:lumOff val="-22233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betalactam</a:t>
            </a:r>
            <a:r>
              <a:rPr lang="en-US" sz="3200" b="0" kern="0" dirty="0">
                <a:solidFill>
                  <a:srgbClr val="0365C0">
                    <a:hueOff val="273562"/>
                    <a:satOff val="2937"/>
                    <a:lumOff val="-22233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Hard Capsule</a:t>
            </a:r>
          </a:p>
          <a:p>
            <a:pPr marL="857293" indent="-857293" defTabSz="584229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3200" b="0" kern="0" dirty="0">
                <a:solidFill>
                  <a:srgbClr val="0365C0">
                    <a:hueOff val="273562"/>
                    <a:satOff val="2937"/>
                    <a:lumOff val="-22233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Non-</a:t>
            </a:r>
            <a:r>
              <a:rPr lang="en-US" sz="3200" b="0" kern="0" dirty="0" err="1">
                <a:solidFill>
                  <a:srgbClr val="0365C0">
                    <a:hueOff val="273562"/>
                    <a:satOff val="2937"/>
                    <a:lumOff val="-22233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betalactam</a:t>
            </a:r>
            <a:r>
              <a:rPr lang="en-US" sz="3200" b="0" kern="0" dirty="0">
                <a:solidFill>
                  <a:srgbClr val="0365C0">
                    <a:hueOff val="273562"/>
                    <a:satOff val="2937"/>
                    <a:lumOff val="-22233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Semisolid</a:t>
            </a:r>
          </a:p>
          <a:p>
            <a:pPr marL="857293" indent="-857293" defTabSz="584229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3200" b="0" kern="0" dirty="0">
                <a:solidFill>
                  <a:srgbClr val="0365C0">
                    <a:hueOff val="273562"/>
                    <a:satOff val="2937"/>
                    <a:lumOff val="-22233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Nonsterile Inhalation and Nasal Fluids</a:t>
            </a:r>
          </a:p>
          <a:p>
            <a:pPr marL="857293" indent="-857293" defTabSz="584229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3200" b="0" kern="0" dirty="0">
                <a:solidFill>
                  <a:srgbClr val="0365C0">
                    <a:hueOff val="273562"/>
                    <a:satOff val="2937"/>
                    <a:lumOff val="-22233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Tablet and Coated Tablet of Penicillin and Its Derivatives</a:t>
            </a:r>
          </a:p>
          <a:p>
            <a:pPr marL="857293" indent="-857293" defTabSz="584229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3200" b="0" kern="0" dirty="0">
                <a:solidFill>
                  <a:srgbClr val="0365C0">
                    <a:hueOff val="273562"/>
                    <a:satOff val="2937"/>
                    <a:lumOff val="-22233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Penicillin Oral Powder and Its Derivatives</a:t>
            </a:r>
          </a:p>
          <a:p>
            <a:pPr marL="857293" indent="-857293" defTabSz="584229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3200" b="0" kern="0" dirty="0">
                <a:solidFill>
                  <a:srgbClr val="0365C0">
                    <a:hueOff val="273562"/>
                    <a:satOff val="2937"/>
                    <a:lumOff val="-22233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Non-</a:t>
            </a:r>
            <a:r>
              <a:rPr lang="en-US" sz="3200" b="0" kern="0" dirty="0" err="1">
                <a:solidFill>
                  <a:srgbClr val="0365C0">
                    <a:hueOff val="273562"/>
                    <a:satOff val="2937"/>
                    <a:lumOff val="-22233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betalactam</a:t>
            </a:r>
            <a:r>
              <a:rPr lang="en-US" sz="3200" b="0" kern="0" dirty="0">
                <a:solidFill>
                  <a:srgbClr val="0365C0">
                    <a:hueOff val="273562"/>
                    <a:satOff val="2937"/>
                    <a:lumOff val="-22233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Large Volume Injection</a:t>
            </a:r>
          </a:p>
          <a:p>
            <a:pPr marL="857293" indent="-857293" defTabSz="584229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3200" b="0" kern="0" dirty="0">
                <a:solidFill>
                  <a:srgbClr val="0365C0">
                    <a:hueOff val="273562"/>
                    <a:satOff val="2937"/>
                    <a:lumOff val="-22233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Non-</a:t>
            </a:r>
            <a:r>
              <a:rPr lang="en-US" sz="3200" b="0" kern="0" dirty="0" err="1">
                <a:solidFill>
                  <a:srgbClr val="0365C0">
                    <a:hueOff val="273562"/>
                    <a:satOff val="2937"/>
                    <a:lumOff val="-22233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betalactam</a:t>
            </a:r>
            <a:r>
              <a:rPr lang="en-US" sz="3200" b="0" kern="0" dirty="0">
                <a:solidFill>
                  <a:srgbClr val="0365C0">
                    <a:hueOff val="273562"/>
                    <a:satOff val="2937"/>
                    <a:lumOff val="-22233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Small Volume Injection</a:t>
            </a:r>
            <a:endParaRPr sz="3200" b="0" kern="0" dirty="0">
              <a:solidFill>
                <a:srgbClr val="0365C0">
                  <a:hueOff val="273562"/>
                  <a:satOff val="2937"/>
                  <a:lumOff val="-22233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264" y="222170"/>
            <a:ext cx="2131342" cy="62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roduction capacity"/>
          <p:cNvSpPr txBox="1"/>
          <p:nvPr/>
        </p:nvSpPr>
        <p:spPr>
          <a:xfrm>
            <a:off x="190988" y="796277"/>
            <a:ext cx="9155575" cy="81560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numCol="1" anchor="ctr">
            <a:spAutoFit/>
          </a:bodyPr>
          <a:lstStyle>
            <a:lvl1pPr>
              <a:defRPr sz="8000" b="1">
                <a:solidFill>
                  <a:srgbClr val="FFFFFF"/>
                </a:solidFill>
                <a:latin typeface="Didot"/>
                <a:ea typeface="Didot"/>
                <a:cs typeface="Didot"/>
                <a:sym typeface="Didot"/>
              </a:defRPr>
            </a:lvl1pPr>
          </a:lstStyle>
          <a:p>
            <a:pPr algn="ctr" defTabSz="584229">
              <a:defRPr/>
            </a:pPr>
            <a:r>
              <a:rPr lang="en-US" sz="48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List of GMP Certificates</a:t>
            </a:r>
            <a:endParaRPr sz="4800" kern="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4897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21746" y="737989"/>
            <a:ext cx="10477532" cy="637339"/>
          </a:xfrm>
          <a:prstGeom prst="rect">
            <a:avLst/>
          </a:prstGeom>
        </p:spPr>
        <p:txBody>
          <a:bodyPr/>
          <a:lstStyle/>
          <a:p>
            <a:pPr defTabSz="650273">
              <a:defRPr/>
            </a:pPr>
            <a:r>
              <a:rPr lang="en-US" altLang="en-US" sz="48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HALAL </a:t>
            </a:r>
            <a:r>
              <a:rPr lang="en-US" altLang="en-US" sz="48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Certificate PT. </a:t>
            </a:r>
            <a:r>
              <a:rPr lang="en-US" altLang="en-US" sz="4800" kern="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Mersifarma</a:t>
            </a:r>
            <a:r>
              <a:rPr lang="en-US" altLang="en-US" sz="48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 TM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942" y="1756362"/>
            <a:ext cx="2413918" cy="33208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60" y="1745188"/>
            <a:ext cx="2359890" cy="333954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843" y="1745186"/>
            <a:ext cx="2359890" cy="333954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994" y="1745195"/>
            <a:ext cx="2382857" cy="333954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942" y="6176319"/>
            <a:ext cx="4613298" cy="3259991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432033" y="5276647"/>
            <a:ext cx="13069276" cy="637339"/>
          </a:xfrm>
          <a:prstGeom prst="rect">
            <a:avLst/>
          </a:prstGeom>
        </p:spPr>
        <p:txBody>
          <a:bodyPr/>
          <a:lstStyle/>
          <a:p>
            <a:pPr defTabSz="650273">
              <a:defRPr/>
            </a:pPr>
            <a:r>
              <a:rPr lang="en-US" altLang="en-US" sz="48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HALAL </a:t>
            </a:r>
            <a:r>
              <a:rPr lang="en-US" altLang="en-US" sz="48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Assurance System PT. </a:t>
            </a:r>
            <a:r>
              <a:rPr lang="en-US" altLang="en-US" sz="4800" kern="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Mersifarma</a:t>
            </a:r>
            <a:r>
              <a:rPr lang="en-US" altLang="en-US" sz="48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 TM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9310" y="222170"/>
            <a:ext cx="2131342" cy="62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11066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10622" y="746720"/>
            <a:ext cx="11946313" cy="610252"/>
          </a:xfrm>
          <a:prstGeom prst="rect">
            <a:avLst/>
          </a:prstGeom>
        </p:spPr>
        <p:txBody>
          <a:bodyPr/>
          <a:lstStyle/>
          <a:p>
            <a:pPr defTabSz="650273">
              <a:defRPr/>
            </a:pPr>
            <a:r>
              <a:rPr lang="en-US" altLang="en-US" sz="48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ISO 14001 &amp; ISO 45001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10622" y="2249723"/>
            <a:ext cx="11791289" cy="6025111"/>
            <a:chOff x="629279" y="2081770"/>
            <a:chExt cx="11791289" cy="6025111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02439" y="2090917"/>
              <a:ext cx="5818129" cy="6015964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9279" y="2081770"/>
              <a:ext cx="5783364" cy="6025111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9310" y="222170"/>
            <a:ext cx="2131342" cy="62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9874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565" y="1085992"/>
            <a:ext cx="2957689" cy="869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323450" y="4059484"/>
            <a:ext cx="635790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4800" b="1" dirty="0">
                <a:solidFill>
                  <a:srgbClr val="083D6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Thank You</a:t>
            </a:r>
          </a:p>
        </p:txBody>
      </p:sp>
      <p:sp>
        <p:nvSpPr>
          <p:cNvPr id="9" name="Subtitle 9"/>
          <p:cNvSpPr txBox="1">
            <a:spLocks/>
          </p:cNvSpPr>
          <p:nvPr/>
        </p:nvSpPr>
        <p:spPr bwMode="auto">
          <a:xfrm>
            <a:off x="7282922" y="7159198"/>
            <a:ext cx="6290169" cy="55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707" b="1" dirty="0">
                <a:latin typeface="Arial" panose="020B0604020202020204" pitchFamily="34" charset="0"/>
                <a:cs typeface="Arial" panose="020B0604020202020204" pitchFamily="34" charset="0"/>
              </a:rPr>
              <a:t>Branch &amp; Marketing Office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707" dirty="0" err="1">
                <a:latin typeface="Arial" panose="020B0604020202020204" pitchFamily="34" charset="0"/>
                <a:cs typeface="Arial" panose="020B0604020202020204" pitchFamily="34" charset="0"/>
              </a:rPr>
              <a:t>Wisma</a:t>
            </a:r>
            <a:r>
              <a:rPr lang="en-US" altLang="en-US" sz="1707" dirty="0">
                <a:latin typeface="Arial" panose="020B0604020202020204" pitchFamily="34" charset="0"/>
                <a:cs typeface="Arial" panose="020B0604020202020204" pitchFamily="34" charset="0"/>
              </a:rPr>
              <a:t> Tiara 4th floor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707" dirty="0">
                <a:latin typeface="Arial" panose="020B0604020202020204" pitchFamily="34" charset="0"/>
                <a:cs typeface="Arial" panose="020B0604020202020204" pitchFamily="34" charset="0"/>
              </a:rPr>
              <a:t>Jl. Raya </a:t>
            </a:r>
            <a:r>
              <a:rPr lang="en-US" altLang="en-US" sz="1707" dirty="0" err="1">
                <a:latin typeface="Arial" panose="020B0604020202020204" pitchFamily="34" charset="0"/>
                <a:cs typeface="Arial" panose="020B0604020202020204" pitchFamily="34" charset="0"/>
              </a:rPr>
              <a:t>Pasar</a:t>
            </a:r>
            <a:r>
              <a:rPr lang="en-US" altLang="en-US" sz="1707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707" dirty="0" err="1">
                <a:latin typeface="Arial" panose="020B0604020202020204" pitchFamily="34" charset="0"/>
                <a:cs typeface="Arial" panose="020B0604020202020204" pitchFamily="34" charset="0"/>
              </a:rPr>
              <a:t>Minggu</a:t>
            </a:r>
            <a:r>
              <a:rPr lang="en-US" altLang="en-US" sz="1707" dirty="0">
                <a:latin typeface="Arial" panose="020B0604020202020204" pitchFamily="34" charset="0"/>
                <a:cs typeface="Arial" panose="020B0604020202020204" pitchFamily="34" charset="0"/>
              </a:rPr>
              <a:t> Km. 18 No. 17, Jakarta 12510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707" dirty="0">
                <a:latin typeface="Arial" panose="020B0604020202020204" pitchFamily="34" charset="0"/>
                <a:cs typeface="Arial" panose="020B0604020202020204" pitchFamily="34" charset="0"/>
              </a:rPr>
              <a:t>T : +62 21 7987683   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707" dirty="0">
                <a:latin typeface="Arial" panose="020B0604020202020204" pitchFamily="34" charset="0"/>
                <a:cs typeface="Arial" panose="020B0604020202020204" pitchFamily="34" charset="0"/>
              </a:rPr>
              <a:t>F : +62 21 7987686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707" dirty="0">
                <a:latin typeface="Arial" panose="020B0604020202020204" pitchFamily="34" charset="0"/>
                <a:cs typeface="Arial" panose="020B0604020202020204" pitchFamily="34" charset="0"/>
              </a:rPr>
              <a:t>E : mersi.jkt@mersifarma.com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707" b="1" dirty="0">
                <a:latin typeface="Arial" panose="020B0604020202020204" pitchFamily="34" charset="0"/>
                <a:cs typeface="Arial" panose="020B0604020202020204" pitchFamily="34" charset="0"/>
              </a:rPr>
              <a:t>www.mersifarma.com</a:t>
            </a:r>
          </a:p>
        </p:txBody>
      </p:sp>
      <p:sp>
        <p:nvSpPr>
          <p:cNvPr id="10" name="Subtitle 9"/>
          <p:cNvSpPr txBox="1">
            <a:spLocks/>
          </p:cNvSpPr>
          <p:nvPr/>
        </p:nvSpPr>
        <p:spPr bwMode="auto">
          <a:xfrm>
            <a:off x="989812" y="7159197"/>
            <a:ext cx="4289778" cy="55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707" b="1" dirty="0">
                <a:latin typeface="Arial" panose="020B0604020202020204" pitchFamily="34" charset="0"/>
                <a:cs typeface="Arial" panose="020B0604020202020204" pitchFamily="34" charset="0"/>
              </a:rPr>
              <a:t>Head Office &amp; Factory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707" dirty="0">
                <a:latin typeface="Arial" panose="020B0604020202020204" pitchFamily="34" charset="0"/>
                <a:cs typeface="Arial" panose="020B0604020202020204" pitchFamily="34" charset="0"/>
              </a:rPr>
              <a:t>Jl. Raya </a:t>
            </a:r>
            <a:r>
              <a:rPr lang="en-US" altLang="en-US" sz="1707" dirty="0" err="1">
                <a:latin typeface="Arial" panose="020B0604020202020204" pitchFamily="34" charset="0"/>
                <a:cs typeface="Arial" panose="020B0604020202020204" pitchFamily="34" charset="0"/>
              </a:rPr>
              <a:t>Pelabuhan</a:t>
            </a:r>
            <a:r>
              <a:rPr lang="en-US" altLang="en-US" sz="1707" dirty="0">
                <a:latin typeface="Arial" panose="020B0604020202020204" pitchFamily="34" charset="0"/>
                <a:cs typeface="Arial" panose="020B0604020202020204" pitchFamily="34" charset="0"/>
              </a:rPr>
              <a:t> Km. 18,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707" dirty="0" err="1">
                <a:latin typeface="Arial" panose="020B0604020202020204" pitchFamily="34" charset="0"/>
                <a:cs typeface="Arial" panose="020B0604020202020204" pitchFamily="34" charset="0"/>
              </a:rPr>
              <a:t>Cikembar</a:t>
            </a:r>
            <a:r>
              <a:rPr lang="en-US" altLang="en-US" sz="1707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707" dirty="0" err="1">
                <a:latin typeface="Arial" panose="020B0604020202020204" pitchFamily="34" charset="0"/>
                <a:cs typeface="Arial" panose="020B0604020202020204" pitchFamily="34" charset="0"/>
              </a:rPr>
              <a:t>Sukabumi</a:t>
            </a:r>
            <a:r>
              <a:rPr lang="en-US" altLang="en-US" sz="1707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1707" dirty="0" err="1">
                <a:latin typeface="Arial" panose="020B0604020202020204" pitchFamily="34" charset="0"/>
                <a:cs typeface="Arial" panose="020B0604020202020204" pitchFamily="34" charset="0"/>
              </a:rPr>
              <a:t>Jawa</a:t>
            </a:r>
            <a:r>
              <a:rPr lang="en-US" altLang="en-US" sz="1707" dirty="0">
                <a:latin typeface="Arial" panose="020B0604020202020204" pitchFamily="34" charset="0"/>
                <a:cs typeface="Arial" panose="020B0604020202020204" pitchFamily="34" charset="0"/>
              </a:rPr>
              <a:t> Barat 43157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707" dirty="0">
                <a:latin typeface="Arial" panose="020B0604020202020204" pitchFamily="34" charset="0"/>
                <a:cs typeface="Arial" panose="020B0604020202020204" pitchFamily="34" charset="0"/>
              </a:rPr>
              <a:t>T : +62 266 321877  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707" dirty="0">
                <a:latin typeface="Arial" panose="020B0604020202020204" pitchFamily="34" charset="0"/>
                <a:cs typeface="Arial" panose="020B0604020202020204" pitchFamily="34" charset="0"/>
              </a:rPr>
              <a:t>F : +62 266 321878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707" dirty="0">
                <a:latin typeface="Arial" panose="020B0604020202020204" pitchFamily="34" charset="0"/>
                <a:cs typeface="Arial" panose="020B0604020202020204" pitchFamily="34" charset="0"/>
              </a:rPr>
              <a:t>E : mersi.smi@mersifarma.com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707" b="1" dirty="0">
                <a:latin typeface="Arial" panose="020B0604020202020204" pitchFamily="34" charset="0"/>
                <a:cs typeface="Arial" panose="020B0604020202020204" pitchFamily="34" charset="0"/>
              </a:rPr>
              <a:t>www.mersifarma.com</a:t>
            </a:r>
          </a:p>
        </p:txBody>
      </p:sp>
    </p:spTree>
    <p:extLst>
      <p:ext uri="{BB962C8B-B14F-4D97-AF65-F5344CB8AC3E}">
        <p14:creationId xmlns:p14="http://schemas.microsoft.com/office/powerpoint/2010/main" val="13621844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6667</TotalTime>
  <Words>699</Words>
  <Application>Microsoft Office PowerPoint</Application>
  <PresentationFormat>Custom</PresentationFormat>
  <Paragraphs>166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Helvetica</vt:lpstr>
      <vt:lpstr>Tahoma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Mersifarma</cp:lastModifiedBy>
  <cp:revision>100</cp:revision>
  <dcterms:created xsi:type="dcterms:W3CDTF">2022-11-09T03:08:10Z</dcterms:created>
  <dcterms:modified xsi:type="dcterms:W3CDTF">2025-03-10T02:31:06Z</dcterms:modified>
</cp:coreProperties>
</file>