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4"/>
  </p:handoutMasterIdLst>
  <p:sldIdLst>
    <p:sldId id="271" r:id="rId2"/>
    <p:sldId id="273" r:id="rId3"/>
    <p:sldId id="274" r:id="rId4"/>
    <p:sldId id="275" r:id="rId5"/>
    <p:sldId id="276" r:id="rId6"/>
    <p:sldId id="278" r:id="rId7"/>
    <p:sldId id="283" r:id="rId8"/>
    <p:sldId id="279" r:id="rId9"/>
    <p:sldId id="280" r:id="rId10"/>
    <p:sldId id="281" r:id="rId11"/>
    <p:sldId id="282" r:id="rId12"/>
    <p:sldId id="267" r:id="rId13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889CB5"/>
    <a:srgbClr val="005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2B8DA-7B6C-48E8-A7B9-5F03573747A1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BA7DC-6FDD-44BD-B490-7BDD5814C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42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6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44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95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343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14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698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30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16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05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916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32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B5118-7945-44F8-946E-DAE88B24D3D0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318" y="816319"/>
            <a:ext cx="2079363" cy="6120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B14AB07-0B56-AE82-9341-1D83435C2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203864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Company Profile</a:t>
            </a:r>
            <a:endParaRPr lang="en-ID" sz="6600" b="1" dirty="0">
              <a:solidFill>
                <a:srgbClr val="203864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BC290C-BF8D-027E-44DF-0A4991376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1329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 spc="-60" dirty="0">
                <a:solidFill>
                  <a:srgbClr val="051D40"/>
                </a:solidFill>
                <a:latin typeface="Poppins Bold"/>
                <a:ea typeface="Poppins Bold"/>
                <a:cs typeface="Poppins Bold"/>
                <a:sym typeface="Poppins Bold"/>
              </a:rPr>
              <a:t>PT MERSIFARMA TIRMAKU MERCUSANA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84783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32269A-9029-49F8-D0FB-AF99CDC7D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7BF22B-B5A6-DCDB-A44E-D421E8C9E2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171" y="59083"/>
            <a:ext cx="2079363" cy="612088"/>
          </a:xfrm>
          <a:prstGeom prst="rect">
            <a:avLst/>
          </a:prstGeom>
        </p:spPr>
      </p:pic>
      <p:sp>
        <p:nvSpPr>
          <p:cNvPr id="6" name="Freeform 11">
            <a:extLst>
              <a:ext uri="{FF2B5EF4-FFF2-40B4-BE49-F238E27FC236}">
                <a16:creationId xmlns:a16="http://schemas.microsoft.com/office/drawing/2014/main" id="{C78A20FC-898A-41A0-4C96-D542F1537733}"/>
              </a:ext>
            </a:extLst>
          </p:cNvPr>
          <p:cNvSpPr/>
          <p:nvPr/>
        </p:nvSpPr>
        <p:spPr>
          <a:xfrm>
            <a:off x="1581634" y="1880386"/>
            <a:ext cx="9028732" cy="2551317"/>
          </a:xfrm>
          <a:custGeom>
            <a:avLst/>
            <a:gdLst/>
            <a:ahLst/>
            <a:cxnLst/>
            <a:rect l="l" t="t" r="r" b="b"/>
            <a:pathLst>
              <a:path w="13708378" h="4003989">
                <a:moveTo>
                  <a:pt x="0" y="0"/>
                </a:moveTo>
                <a:lnTo>
                  <a:pt x="13708378" y="0"/>
                </a:lnTo>
                <a:lnTo>
                  <a:pt x="13708378" y="4003988"/>
                </a:lnTo>
                <a:lnTo>
                  <a:pt x="0" y="40039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59515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3FF4A-A964-F525-7D41-DB77BC902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800314-9FFF-9207-D512-1A02DCDF3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171" y="59083"/>
            <a:ext cx="2079363" cy="61208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28320" y="585983"/>
            <a:ext cx="11061700" cy="3780277"/>
            <a:chOff x="464858" y="325776"/>
            <a:chExt cx="6248457" cy="3809237"/>
          </a:xfrm>
        </p:grpSpPr>
        <p:sp>
          <p:nvSpPr>
            <p:cNvPr id="7" name="with the development of new products with certain quality and excellence, to meet the needs of the society."/>
            <p:cNvSpPr txBox="1"/>
            <p:nvPr/>
          </p:nvSpPr>
          <p:spPr>
            <a:xfrm>
              <a:off x="464858" y="1553959"/>
              <a:ext cx="6248457" cy="258105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4187" tIns="54187" rIns="54187" bIns="54187" numCol="1" anchor="t">
              <a:noAutofit/>
            </a:bodyPr>
            <a:lstStyle>
              <a:lvl1pPr>
                <a:defRPr sz="2000" spc="18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just"/>
              <a:r>
                <a:rPr lang="en-US" sz="24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Mersi</a:t>
              </a:r>
              <a:r>
                <a:rPr lang="en-US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is a global, integrated specialty pharmaceutical company focused on developing, manufacturing and distributing products; prescription drug (generic and brand), OTC pharmaceutical and nutritional products.</a:t>
              </a:r>
            </a:p>
            <a:p>
              <a:pPr algn="just"/>
              <a:endPara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just"/>
              <a:r>
                <a:rPr lang="en-US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Established in 1997, plant construction in 1999, commencing production in 2000, Mersifarma continuously improves Quality, Safety and Efficacy as well as developing new products for various medication targets.</a:t>
              </a:r>
              <a:endParaRPr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production buildings"/>
            <p:cNvSpPr txBox="1"/>
            <p:nvPr/>
          </p:nvSpPr>
          <p:spPr>
            <a:xfrm>
              <a:off x="464858" y="325776"/>
              <a:ext cx="3237949" cy="768322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48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About MERSI</a:t>
              </a:r>
              <a:endParaRPr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590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3D8A0A-6087-A452-5573-76F3984D4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7096F5-099E-6B77-AA4A-BD4364E09E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171" y="59083"/>
            <a:ext cx="2079363" cy="612088"/>
          </a:xfrm>
          <a:prstGeom prst="rect">
            <a:avLst/>
          </a:prstGeom>
        </p:spPr>
      </p:pic>
      <p:sp>
        <p:nvSpPr>
          <p:cNvPr id="7" name="production buildings">
            <a:extLst>
              <a:ext uri="{FF2B5EF4-FFF2-40B4-BE49-F238E27FC236}">
                <a16:creationId xmlns:a16="http://schemas.microsoft.com/office/drawing/2014/main" id="{387D4B83-C598-D4D4-2A2E-3BA3BD01471A}"/>
              </a:ext>
            </a:extLst>
          </p:cNvPr>
          <p:cNvSpPr txBox="1"/>
          <p:nvPr/>
        </p:nvSpPr>
        <p:spPr>
          <a:xfrm>
            <a:off x="759142" y="1137414"/>
            <a:ext cx="5782791" cy="81560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102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defTabSz="584229">
              <a:defRPr/>
            </a:pPr>
            <a:r>
              <a:rPr lang="en-US"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Motto </a:t>
            </a:r>
            <a:endParaRPr sz="480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07682" y="2361368"/>
            <a:ext cx="11400432" cy="3293503"/>
            <a:chOff x="3255472" y="2858810"/>
            <a:chExt cx="6285510" cy="6173124"/>
          </a:xfrm>
        </p:grpSpPr>
        <p:sp>
          <p:nvSpPr>
            <p:cNvPr id="10" name="Rectangle"/>
            <p:cNvSpPr/>
            <p:nvPr/>
          </p:nvSpPr>
          <p:spPr>
            <a:xfrm>
              <a:off x="3483494" y="3125271"/>
              <a:ext cx="5829466" cy="5640203"/>
            </a:xfrm>
            <a:prstGeom prst="rect">
              <a:avLst/>
            </a:prstGeom>
            <a:noFill/>
            <a:ln w="63500" cap="flat">
              <a:solidFill>
                <a:srgbClr val="002060">
                  <a:alpha val="44000"/>
                </a:srgbClr>
              </a:solidFill>
              <a:prstDash val="solid"/>
              <a:miter lim="400000"/>
            </a:ln>
            <a:effectLst/>
          </p:spPr>
          <p:txBody>
            <a:bodyPr wrap="square" lIns="54187" tIns="54187" rIns="54187" bIns="54187" numCol="1" anchor="ctr">
              <a:noAutofit/>
            </a:bodyPr>
            <a:lstStyle/>
            <a:p>
              <a:pPr>
                <a:defRPr sz="2200"/>
              </a:pPr>
              <a:endParaRPr sz="3129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Rectangle"/>
            <p:cNvSpPr/>
            <p:nvPr/>
          </p:nvSpPr>
          <p:spPr>
            <a:xfrm>
              <a:off x="3255472" y="2858810"/>
              <a:ext cx="6285510" cy="6173124"/>
            </a:xfrm>
            <a:prstGeom prst="rect">
              <a:avLst/>
            </a:prstGeom>
            <a:noFill/>
            <a:ln w="12700" cap="flat">
              <a:solidFill>
                <a:srgbClr val="002060"/>
              </a:solidFill>
              <a:prstDash val="solid"/>
              <a:miter lim="400000"/>
            </a:ln>
            <a:effectLst/>
          </p:spPr>
          <p:txBody>
            <a:bodyPr wrap="square" lIns="54187" tIns="54187" rIns="54187" bIns="54187" numCol="1" anchor="ctr">
              <a:noAutofit/>
            </a:bodyPr>
            <a:lstStyle/>
            <a:p>
              <a:pPr>
                <a:defRPr sz="2200"/>
              </a:pPr>
              <a:endParaRPr sz="3129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with the development of new products with certain quality and excellence, to meet the needs of the society."/>
            <p:cNvSpPr txBox="1"/>
            <p:nvPr/>
          </p:nvSpPr>
          <p:spPr>
            <a:xfrm>
              <a:off x="4210753" y="5955622"/>
              <a:ext cx="4374948" cy="186760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4187" tIns="54187" rIns="54187" bIns="54187" numCol="1" anchor="t">
              <a:noAutofit/>
            </a:bodyPr>
            <a:lstStyle>
              <a:lvl1pPr>
                <a:defRPr sz="2000" spc="18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/>
              <a:r>
                <a:rPr sz="256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with the development of new products with certain quality and excellence, to meet the needs of the society.</a:t>
              </a:r>
            </a:p>
          </p:txBody>
        </p:sp>
        <p:sp>
          <p:nvSpPr>
            <p:cNvPr id="13" name="“Good Quality Improves Life’s Quality”"/>
            <p:cNvSpPr txBox="1"/>
            <p:nvPr/>
          </p:nvSpPr>
          <p:spPr>
            <a:xfrm>
              <a:off x="3469420" y="3816866"/>
              <a:ext cx="5843540" cy="157639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4187" tIns="54187" rIns="54187" bIns="54187" numCol="1" anchor="ctr">
              <a:noAutofit/>
            </a:bodyPr>
            <a:lstStyle>
              <a:lvl1pPr>
                <a:defRPr sz="2800" b="1" cap="all" spc="476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sz="3413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“Good Quality Improves Life’s Quality”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554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286C9E-D229-A86B-7D63-6A2C4F11F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>
            <a:extLst>
              <a:ext uri="{FF2B5EF4-FFF2-40B4-BE49-F238E27FC236}">
                <a16:creationId xmlns:a16="http://schemas.microsoft.com/office/drawing/2014/main" id="{FD2C4BCC-135F-D508-9BB3-136442B32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0658" y="205459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C265E5D-ABA0-00C3-2BF6-47D85F05F55E}"/>
              </a:ext>
            </a:extLst>
          </p:cNvPr>
          <p:cNvGrpSpPr/>
          <p:nvPr/>
        </p:nvGrpSpPr>
        <p:grpSpPr>
          <a:xfrm>
            <a:off x="268922" y="1045974"/>
            <a:ext cx="11486515" cy="4053564"/>
            <a:chOff x="464858" y="4197654"/>
            <a:chExt cx="6431626" cy="3818549"/>
          </a:xfrm>
        </p:grpSpPr>
        <p:sp>
          <p:nvSpPr>
            <p:cNvPr id="9" name="production buildings">
              <a:extLst>
                <a:ext uri="{FF2B5EF4-FFF2-40B4-BE49-F238E27FC236}">
                  <a16:creationId xmlns:a16="http://schemas.microsoft.com/office/drawing/2014/main" id="{B1253F0C-6E84-E9BE-519C-715DC862DD88}"/>
                </a:ext>
              </a:extLst>
            </p:cNvPr>
            <p:cNvSpPr txBox="1"/>
            <p:nvPr/>
          </p:nvSpPr>
          <p:spPr>
            <a:xfrm>
              <a:off x="464858" y="4197654"/>
              <a:ext cx="3237949" cy="76832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48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Vision</a:t>
              </a:r>
              <a:endParaRPr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with the development of new products with certain quality and excellence, to meet the needs of the society.">
              <a:extLst>
                <a:ext uri="{FF2B5EF4-FFF2-40B4-BE49-F238E27FC236}">
                  <a16:creationId xmlns:a16="http://schemas.microsoft.com/office/drawing/2014/main" id="{3133CEE4-0F87-FDDA-E577-BDA50207EA04}"/>
                </a:ext>
              </a:extLst>
            </p:cNvPr>
            <p:cNvSpPr txBox="1"/>
            <p:nvPr/>
          </p:nvSpPr>
          <p:spPr>
            <a:xfrm>
              <a:off x="509129" y="4904336"/>
              <a:ext cx="6387355" cy="96924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4187" tIns="54187" rIns="54187" bIns="54187" numCol="1" anchor="t">
              <a:noAutofit/>
            </a:bodyPr>
            <a:lstStyle>
              <a:lvl1pPr>
                <a:defRPr sz="2000" spc="18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just"/>
              <a:r>
                <a:rPr lang="en-US" sz="24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Mersi</a:t>
              </a:r>
              <a:r>
                <a:rPr lang="en-US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as leading pharmaceutical industry in home country and abroad based on universal international standards.</a:t>
              </a:r>
            </a:p>
            <a:p>
              <a:pPr algn="just"/>
              <a:endPara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production buildings">
              <a:extLst>
                <a:ext uri="{FF2B5EF4-FFF2-40B4-BE49-F238E27FC236}">
                  <a16:creationId xmlns:a16="http://schemas.microsoft.com/office/drawing/2014/main" id="{B26BA11B-9D6D-245E-EA09-86E4AA6C42F3}"/>
                </a:ext>
              </a:extLst>
            </p:cNvPr>
            <p:cNvSpPr txBox="1"/>
            <p:nvPr/>
          </p:nvSpPr>
          <p:spPr>
            <a:xfrm>
              <a:off x="464858" y="6089483"/>
              <a:ext cx="3237949" cy="76832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48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Mission</a:t>
              </a:r>
              <a:endParaRPr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with the development of new products with certain quality and excellence, to meet the needs of the society.">
              <a:extLst>
                <a:ext uri="{FF2B5EF4-FFF2-40B4-BE49-F238E27FC236}">
                  <a16:creationId xmlns:a16="http://schemas.microsoft.com/office/drawing/2014/main" id="{6F2B2224-D89A-562B-3715-FD1AFD3DD1EE}"/>
                </a:ext>
              </a:extLst>
            </p:cNvPr>
            <p:cNvSpPr txBox="1"/>
            <p:nvPr/>
          </p:nvSpPr>
          <p:spPr>
            <a:xfrm>
              <a:off x="464858" y="6813594"/>
              <a:ext cx="6387355" cy="12026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4187" tIns="54187" rIns="54187" bIns="54187" numCol="1" anchor="t">
              <a:noAutofit/>
            </a:bodyPr>
            <a:lstStyle>
              <a:lvl1pPr>
                <a:defRPr sz="2000" spc="18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just"/>
              <a:r>
                <a:rPr lang="en-US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To provide and distribute quality medicine, evenly and adequately available at affordable price to society at large to improve public health level in Indonesia and International community</a:t>
              </a:r>
            </a:p>
            <a:p>
              <a:pPr algn="just"/>
              <a:endPara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2590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0B461F-ABF6-8751-6B42-A703CF2A4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A526EB-7C83-50F3-6753-98FEA86BFD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171" y="59083"/>
            <a:ext cx="2079363" cy="61208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6C87203-6D1F-CD63-A0D5-CC671E84E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2" y="294422"/>
            <a:ext cx="7276918" cy="1325563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Structure </a:t>
            </a:r>
            <a:r>
              <a:rPr lang="en-US" sz="6000" b="1" dirty="0">
                <a:solidFill>
                  <a:schemeClr val="accent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MERSI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D8CC57-2373-8326-FD21-C2C0C72010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352" y="1619985"/>
            <a:ext cx="10739295" cy="476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226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E52DC5-AA03-FC89-17A1-A03FA6C81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2EF79A-1D54-8F44-3095-96B31084F9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171" y="59083"/>
            <a:ext cx="2079363" cy="61208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B5E1F75-991D-F943-AC07-B36AB9FFD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818" y="59083"/>
            <a:ext cx="8616927" cy="1560902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Location </a:t>
            </a:r>
            <a:r>
              <a:rPr lang="en-US" sz="6000" b="1" dirty="0">
                <a:solidFill>
                  <a:schemeClr val="accent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MERSI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0A34B42-4433-59FC-2C5D-891209A0A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24" y="1214560"/>
            <a:ext cx="3316323" cy="3140300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room with computers and desks&#10;&#10;AI-generated content may be incorrect.">
            <a:extLst>
              <a:ext uri="{FF2B5EF4-FFF2-40B4-BE49-F238E27FC236}">
                <a16:creationId xmlns:a16="http://schemas.microsoft.com/office/drawing/2014/main" id="{8EB8D9A8-07A4-9B21-1527-47B859C46B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696" y="1214561"/>
            <a:ext cx="3316323" cy="3140300"/>
          </a:xfrm>
          <a:prstGeom prst="flowChartConnector">
            <a:avLst/>
          </a:prstGeom>
        </p:spPr>
      </p:pic>
      <p:pic>
        <p:nvPicPr>
          <p:cNvPr id="1026" name="Picture 2" descr="Our people">
            <a:extLst>
              <a:ext uri="{FF2B5EF4-FFF2-40B4-BE49-F238E27FC236}">
                <a16:creationId xmlns:a16="http://schemas.microsoft.com/office/drawing/2014/main" id="{BC978106-7C88-F7A1-6B9F-DE95E9634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068" y="1214561"/>
            <a:ext cx="3316323" cy="3140300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5ADD9D-FBC3-FFC6-3BF9-BEE6B74E5A15}"/>
              </a:ext>
            </a:extLst>
          </p:cNvPr>
          <p:cNvSpPr txBox="1"/>
          <p:nvPr/>
        </p:nvSpPr>
        <p:spPr>
          <a:xfrm>
            <a:off x="676016" y="4219607"/>
            <a:ext cx="3137631" cy="1936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2400" b="1" dirty="0">
                <a:solidFill>
                  <a:srgbClr val="051D40"/>
                </a:solidFill>
                <a:ea typeface="Poppins Bold"/>
                <a:cs typeface="Poppins"/>
                <a:sym typeface="Poppins"/>
              </a:rPr>
              <a:t>BRANCH AND MARKETING OFFICE </a:t>
            </a:r>
          </a:p>
          <a:p>
            <a:pPr algn="ctr">
              <a:lnSpc>
                <a:spcPts val="5000"/>
              </a:lnSpc>
            </a:pPr>
            <a:r>
              <a:rPr lang="en-US" sz="2400" b="1" dirty="0">
                <a:solidFill>
                  <a:srgbClr val="051D40"/>
                </a:solidFill>
                <a:ea typeface="Poppins Bold"/>
                <a:cs typeface="Poppins"/>
                <a:sym typeface="Poppins"/>
              </a:rPr>
              <a:t>JAKARTA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F0645F-E9AC-2357-2338-4540648EC066}"/>
              </a:ext>
            </a:extLst>
          </p:cNvPr>
          <p:cNvSpPr txBox="1"/>
          <p:nvPr/>
        </p:nvSpPr>
        <p:spPr>
          <a:xfrm>
            <a:off x="4357127" y="4219606"/>
            <a:ext cx="3429461" cy="1936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2400" b="1" dirty="0">
                <a:solidFill>
                  <a:srgbClr val="051D40"/>
                </a:solidFill>
                <a:ea typeface="Poppins Bold"/>
                <a:cs typeface="Poppins"/>
                <a:sym typeface="Poppins"/>
              </a:rPr>
              <a:t>RESEARCH AND DEVELOPMENT CENTER</a:t>
            </a:r>
          </a:p>
          <a:p>
            <a:pPr algn="ctr">
              <a:lnSpc>
                <a:spcPts val="5000"/>
              </a:lnSpc>
            </a:pPr>
            <a:r>
              <a:rPr lang="en-US" sz="2400" b="1" dirty="0">
                <a:solidFill>
                  <a:srgbClr val="051D40"/>
                </a:solidFill>
                <a:ea typeface="Poppins Bold"/>
                <a:cs typeface="Poppins"/>
                <a:sym typeface="Poppins"/>
              </a:rPr>
              <a:t>JAKARTA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F4E7DE-E129-77F5-BB14-DCDC9F403692}"/>
              </a:ext>
            </a:extLst>
          </p:cNvPr>
          <p:cNvSpPr txBox="1"/>
          <p:nvPr/>
        </p:nvSpPr>
        <p:spPr>
          <a:xfrm>
            <a:off x="8347168" y="4219605"/>
            <a:ext cx="3429461" cy="1936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2400" b="1" dirty="0">
                <a:solidFill>
                  <a:srgbClr val="051D40"/>
                </a:solidFill>
                <a:ea typeface="Poppins Bold"/>
                <a:cs typeface="Poppins"/>
                <a:sym typeface="Poppins"/>
              </a:rPr>
              <a:t>FACTORY AND HEAD OFFICE</a:t>
            </a:r>
          </a:p>
          <a:p>
            <a:pPr algn="ctr">
              <a:lnSpc>
                <a:spcPts val="5000"/>
              </a:lnSpc>
            </a:pPr>
            <a:r>
              <a:rPr lang="en-US" sz="2400" b="1" dirty="0">
                <a:solidFill>
                  <a:srgbClr val="051D40"/>
                </a:solidFill>
                <a:ea typeface="Poppins Bold"/>
                <a:cs typeface="Poppins"/>
                <a:sym typeface="Poppins"/>
              </a:rPr>
              <a:t>SUKABUMI</a:t>
            </a:r>
          </a:p>
        </p:txBody>
      </p:sp>
    </p:spTree>
    <p:extLst>
      <p:ext uri="{BB962C8B-B14F-4D97-AF65-F5344CB8AC3E}">
        <p14:creationId xmlns:p14="http://schemas.microsoft.com/office/powerpoint/2010/main" val="1136437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2F314A-CE2F-E9C7-0CF3-0DE52C323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536E8C-8866-9FE6-7A42-8232FA79DF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171" y="59083"/>
            <a:ext cx="2079363" cy="61208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B01DC1C-4E66-7746-E631-387E26E0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2" y="294422"/>
            <a:ext cx="7276918" cy="1325563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Plant </a:t>
            </a:r>
            <a:r>
              <a:rPr lang="en-US" sz="6000" b="1" dirty="0">
                <a:solidFill>
                  <a:schemeClr val="accent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MERSI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28293280-C458-72F1-8750-11A43DFDA13E}"/>
              </a:ext>
            </a:extLst>
          </p:cNvPr>
          <p:cNvSpPr/>
          <p:nvPr/>
        </p:nvSpPr>
        <p:spPr>
          <a:xfrm>
            <a:off x="2375296" y="1228665"/>
            <a:ext cx="7441407" cy="5501932"/>
          </a:xfrm>
          <a:custGeom>
            <a:avLst/>
            <a:gdLst/>
            <a:ahLst/>
            <a:cxnLst/>
            <a:rect l="l" t="t" r="r" b="b"/>
            <a:pathLst>
              <a:path w="11815185" h="9232214">
                <a:moveTo>
                  <a:pt x="0" y="0"/>
                </a:moveTo>
                <a:lnTo>
                  <a:pt x="11815184" y="0"/>
                </a:lnTo>
                <a:lnTo>
                  <a:pt x="11815184" y="9232214"/>
                </a:lnTo>
                <a:lnTo>
                  <a:pt x="0" y="92322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7460"/>
            </a:stretch>
          </a:blipFill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91826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B34E3A-4988-E9E9-529F-2A02F421F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5F6276-2E31-ED2B-1434-CCF7896DA5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171" y="59083"/>
            <a:ext cx="2079363" cy="61208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469AE0B-619D-67AF-455C-B8E18321F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2" y="294422"/>
            <a:ext cx="8251508" cy="1325563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Capabilities </a:t>
            </a:r>
            <a:r>
              <a:rPr lang="en-US" sz="6000" b="1" dirty="0">
                <a:solidFill>
                  <a:schemeClr val="accent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MERSI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011E8E-B3AF-AF37-3AC6-66F77CE99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745" y="1448997"/>
            <a:ext cx="11436510" cy="481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627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04248D-EB45-6D2E-C66B-90699EB90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4C245A-9624-E7C3-3DC0-B42D199CCF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171" y="59083"/>
            <a:ext cx="2079363" cy="6120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9628D0-837F-AF8D-E106-9FECB838D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172" y="1420731"/>
            <a:ext cx="11875079" cy="4352274"/>
          </a:xfrm>
          <a:prstGeom prst="rect">
            <a:avLst/>
          </a:prstGeom>
        </p:spPr>
      </p:pic>
      <p:sp>
        <p:nvSpPr>
          <p:cNvPr id="11" name="production buildings">
            <a:extLst>
              <a:ext uri="{FF2B5EF4-FFF2-40B4-BE49-F238E27FC236}">
                <a16:creationId xmlns:a16="http://schemas.microsoft.com/office/drawing/2014/main" id="{764FE122-6CEE-0941-915C-ECE04C82DAC5}"/>
              </a:ext>
            </a:extLst>
          </p:cNvPr>
          <p:cNvSpPr txBox="1"/>
          <p:nvPr/>
        </p:nvSpPr>
        <p:spPr>
          <a:xfrm>
            <a:off x="368300" y="291898"/>
            <a:ext cx="10924540" cy="75405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102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defTabSz="584229">
              <a:defRPr/>
            </a:pPr>
            <a:r>
              <a:rPr lang="en-US" sz="4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 Class Therapy </a:t>
            </a:r>
            <a:r>
              <a:rPr lang="en-US" sz="4400" b="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(212 products)</a:t>
            </a:r>
            <a:endParaRPr sz="4400" b="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616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2D15C0-E50C-F81C-8209-EAA3F245A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099AB2-0503-7AE7-A3C4-93D8008187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171" y="59083"/>
            <a:ext cx="2079363" cy="61208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1086018-9121-5921-152D-E336FC889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818" y="59083"/>
            <a:ext cx="8616927" cy="1560902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accent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Partnership </a:t>
            </a:r>
            <a:r>
              <a:rPr lang="en-US" sz="6000" b="1" dirty="0">
                <a:solidFill>
                  <a:schemeClr val="accent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MERSI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A07954-4988-9176-3C28-DB92B9196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04" y="1327388"/>
            <a:ext cx="10963791" cy="511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88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65941" y="0"/>
            <a:ext cx="3926059" cy="6172200"/>
            <a:chOff x="0" y="0"/>
            <a:chExt cx="1551036" cy="2438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51036" cy="2438400"/>
            </a:xfrm>
            <a:custGeom>
              <a:avLst/>
              <a:gdLst/>
              <a:ahLst/>
              <a:cxnLst/>
              <a:rect l="l" t="t" r="r" b="b"/>
              <a:pathLst>
                <a:path w="1551036" h="2438400">
                  <a:moveTo>
                    <a:pt x="0" y="0"/>
                  </a:moveTo>
                  <a:lnTo>
                    <a:pt x="1551036" y="0"/>
                  </a:lnTo>
                  <a:lnTo>
                    <a:pt x="1551036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00569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ID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551036" cy="2476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65941" y="6353361"/>
            <a:ext cx="3926059" cy="504639"/>
            <a:chOff x="0" y="0"/>
            <a:chExt cx="1551036" cy="1993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51036" cy="199364"/>
            </a:xfrm>
            <a:custGeom>
              <a:avLst/>
              <a:gdLst/>
              <a:ahLst/>
              <a:cxnLst/>
              <a:rect l="l" t="t" r="r" b="b"/>
              <a:pathLst>
                <a:path w="1551036" h="199364">
                  <a:moveTo>
                    <a:pt x="0" y="0"/>
                  </a:moveTo>
                  <a:lnTo>
                    <a:pt x="1551036" y="0"/>
                  </a:lnTo>
                  <a:lnTo>
                    <a:pt x="1551036" y="199364"/>
                  </a:lnTo>
                  <a:lnTo>
                    <a:pt x="0" y="199364"/>
                  </a:lnTo>
                  <a:close/>
                </a:path>
              </a:pathLst>
            </a:custGeom>
            <a:solidFill>
              <a:srgbClr val="5B98B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ID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551036" cy="23746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8" name="Freeform 8"/>
          <p:cNvSpPr/>
          <p:nvPr/>
        </p:nvSpPr>
        <p:spPr>
          <a:xfrm>
            <a:off x="0" y="2373200"/>
            <a:ext cx="2415994" cy="4484801"/>
          </a:xfrm>
          <a:custGeom>
            <a:avLst/>
            <a:gdLst/>
            <a:ahLst/>
            <a:cxnLst/>
            <a:rect l="l" t="t" r="r" b="b"/>
            <a:pathLst>
              <a:path w="9392643" h="9529477">
                <a:moveTo>
                  <a:pt x="0" y="0"/>
                </a:moveTo>
                <a:lnTo>
                  <a:pt x="9392644" y="0"/>
                </a:lnTo>
                <a:lnTo>
                  <a:pt x="9392644" y="9529476"/>
                </a:lnTo>
                <a:lnTo>
                  <a:pt x="0" y="95294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59180" b="-41656"/>
            </a:stretch>
          </a:blipFill>
        </p:spPr>
        <p:txBody>
          <a:bodyPr/>
          <a:lstStyle/>
          <a:p>
            <a:endParaRPr lang="en-ID" sz="1200"/>
          </a:p>
        </p:txBody>
      </p:sp>
      <p:sp>
        <p:nvSpPr>
          <p:cNvPr id="9" name="TextBox 9"/>
          <p:cNvSpPr txBox="1"/>
          <p:nvPr/>
        </p:nvSpPr>
        <p:spPr>
          <a:xfrm>
            <a:off x="685800" y="1865295"/>
            <a:ext cx="7424669" cy="393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spc="-40" dirty="0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Kantor Pusat dan </a:t>
            </a:r>
            <a:r>
              <a:rPr lang="en-US" sz="2000" spc="-40" dirty="0" err="1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Pabrik</a:t>
            </a:r>
            <a:r>
              <a:rPr lang="en-US" sz="2000" spc="-40" dirty="0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>
              <a:lnSpc>
                <a:spcPts val="2800"/>
              </a:lnSpc>
            </a:pPr>
            <a:r>
              <a:rPr lang="en-US" sz="2000" spc="-40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Jalan Raya Pelabuhan Km. 18</a:t>
            </a:r>
          </a:p>
          <a:p>
            <a:pPr>
              <a:lnSpc>
                <a:spcPts val="2800"/>
              </a:lnSpc>
            </a:pPr>
            <a:r>
              <a:rPr lang="en-US" sz="2000" spc="-40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Cikembar</a:t>
            </a:r>
            <a:r>
              <a:rPr lang="en-US" sz="2000" spc="-40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spc="-40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Sukabumi</a:t>
            </a:r>
            <a:r>
              <a:rPr lang="en-US" sz="2000" spc="-40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- Jawa Barat</a:t>
            </a:r>
          </a:p>
          <a:p>
            <a:pPr>
              <a:lnSpc>
                <a:spcPts val="2800"/>
              </a:lnSpc>
            </a:pPr>
            <a:r>
              <a:rPr lang="en-US" sz="2000" spc="-40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Telp. (0266) 321877 - Fax. (0266) 321878</a:t>
            </a:r>
          </a:p>
          <a:p>
            <a:pPr>
              <a:lnSpc>
                <a:spcPts val="2800"/>
              </a:lnSpc>
            </a:pPr>
            <a:r>
              <a:rPr lang="en-US" sz="2000" spc="-40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>
              <a:lnSpc>
                <a:spcPts val="2800"/>
              </a:lnSpc>
            </a:pPr>
            <a:r>
              <a:rPr lang="en-US" sz="2000" spc="-40" dirty="0">
                <a:solidFill>
                  <a:srgbClr val="145DA0"/>
                </a:solidFill>
                <a:latin typeface="Poppins Bold"/>
                <a:ea typeface="Poppins Bold"/>
                <a:cs typeface="Poppins Bold"/>
                <a:sym typeface="Poppins Bold"/>
              </a:rPr>
              <a:t>Kantor Marketing dan Cabang </a:t>
            </a:r>
          </a:p>
          <a:p>
            <a:pPr>
              <a:lnSpc>
                <a:spcPts val="2800"/>
              </a:lnSpc>
            </a:pPr>
            <a:r>
              <a:rPr lang="en-US" sz="2000" spc="-40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Wisma Tiara Building, 4th Floor</a:t>
            </a:r>
          </a:p>
          <a:p>
            <a:pPr>
              <a:lnSpc>
                <a:spcPts val="2800"/>
              </a:lnSpc>
            </a:pPr>
            <a:r>
              <a:rPr lang="en-US" sz="2000" spc="-40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Jalan Raya Pasar </a:t>
            </a:r>
            <a:r>
              <a:rPr lang="en-US" sz="2000" spc="-40" dirty="0" err="1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Minggu</a:t>
            </a:r>
            <a:r>
              <a:rPr lang="en-US" sz="2000" spc="-40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Km 18 No. 17</a:t>
            </a:r>
          </a:p>
          <a:p>
            <a:pPr>
              <a:lnSpc>
                <a:spcPts val="2800"/>
              </a:lnSpc>
            </a:pPr>
            <a:r>
              <a:rPr lang="en-US" sz="2000" spc="-40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Jakarta 12510</a:t>
            </a:r>
          </a:p>
          <a:p>
            <a:pPr>
              <a:lnSpc>
                <a:spcPts val="2800"/>
              </a:lnSpc>
            </a:pPr>
            <a:r>
              <a:rPr lang="en-US" sz="2000" spc="-40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Telp. (021) 7987683 - Fax. (021) 7987686</a:t>
            </a:r>
          </a:p>
          <a:p>
            <a:pPr marL="0" lvl="1">
              <a:lnSpc>
                <a:spcPts val="2800"/>
              </a:lnSpc>
              <a:spcBef>
                <a:spcPct val="0"/>
              </a:spcBef>
            </a:pPr>
            <a:endParaRPr lang="en-US" sz="2000" spc="-40" dirty="0">
              <a:solidFill>
                <a:srgbClr val="145DA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85800" y="685800"/>
            <a:ext cx="2285997" cy="667701"/>
          </a:xfrm>
          <a:custGeom>
            <a:avLst/>
            <a:gdLst/>
            <a:ahLst/>
            <a:cxnLst/>
            <a:rect l="l" t="t" r="r" b="b"/>
            <a:pathLst>
              <a:path w="3428996" h="1001552">
                <a:moveTo>
                  <a:pt x="0" y="0"/>
                </a:moveTo>
                <a:lnTo>
                  <a:pt x="3428996" y="0"/>
                </a:lnTo>
                <a:lnTo>
                  <a:pt x="3428996" y="1001552"/>
                </a:lnTo>
                <a:lnTo>
                  <a:pt x="0" y="1001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1" r="-201"/>
            </a:stretch>
          </a:blipFill>
        </p:spPr>
        <p:txBody>
          <a:bodyPr/>
          <a:lstStyle/>
          <a:p>
            <a:endParaRPr lang="en-ID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2727</TotalTime>
  <Words>246</Words>
  <Application>Microsoft Office PowerPoint</Application>
  <PresentationFormat>Widescreen</PresentationFormat>
  <Paragraphs>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Didot</vt:lpstr>
      <vt:lpstr>Helvetica</vt:lpstr>
      <vt:lpstr>Helvetica Neue</vt:lpstr>
      <vt:lpstr>Poppins</vt:lpstr>
      <vt:lpstr>Poppins Bold</vt:lpstr>
      <vt:lpstr>Tahoma</vt:lpstr>
      <vt:lpstr>Office 2013 - 2022 Theme</vt:lpstr>
      <vt:lpstr>Company Profile</vt:lpstr>
      <vt:lpstr>PowerPoint Presentation</vt:lpstr>
      <vt:lpstr>PowerPoint Presentation</vt:lpstr>
      <vt:lpstr>PowerPoint Presentation</vt:lpstr>
      <vt:lpstr>PowerPoint Presentation</vt:lpstr>
      <vt:lpstr>Structure MERSI</vt:lpstr>
      <vt:lpstr>Location MERSI</vt:lpstr>
      <vt:lpstr>Plant MERSI</vt:lpstr>
      <vt:lpstr>Capabilities MERSI</vt:lpstr>
      <vt:lpstr>PowerPoint Presentation</vt:lpstr>
      <vt:lpstr>Partnership MERSI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Sekdir_010</cp:lastModifiedBy>
  <cp:revision>91</cp:revision>
  <dcterms:created xsi:type="dcterms:W3CDTF">2022-11-09T03:08:10Z</dcterms:created>
  <dcterms:modified xsi:type="dcterms:W3CDTF">2026-01-22T04:33:25Z</dcterms:modified>
</cp:coreProperties>
</file>